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58" r:id="rId7"/>
    <p:sldId id="259" r:id="rId8"/>
    <p:sldId id="260" r:id="rId9"/>
    <p:sldId id="270" r:id="rId10"/>
    <p:sldId id="271" r:id="rId11"/>
    <p:sldId id="272" r:id="rId12"/>
    <p:sldId id="273" r:id="rId13"/>
    <p:sldId id="274" r:id="rId14"/>
    <p:sldId id="275" r:id="rId15"/>
    <p:sldId id="276" r:id="rId16"/>
    <p:sldId id="267" r:id="rId17"/>
    <p:sldId id="262" r:id="rId18"/>
    <p:sldId id="263" r:id="rId19"/>
    <p:sldId id="277"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5DD"/>
    <a:srgbClr val="F7ACB6"/>
    <a:srgbClr val="093C71"/>
    <a:srgbClr val="F8ACB6"/>
    <a:srgbClr val="AC0000"/>
    <a:srgbClr val="FF6B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65" autoAdjust="0"/>
  </p:normalViewPr>
  <p:slideViewPr>
    <p:cSldViewPr snapToGrid="0">
      <p:cViewPr varScale="1">
        <p:scale>
          <a:sx n="74" d="100"/>
          <a:sy n="74" d="100"/>
        </p:scale>
        <p:origin x="576" y="54"/>
      </p:cViewPr>
      <p:guideLst>
        <p:guide orient="horz" pos="3936"/>
        <p:guide pos="3840"/>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нийт гэмт хэрэг 7</c:v>
                </c:pt>
                <c:pt idx="1">
                  <c:v>эзлэх хувь</c:v>
                </c:pt>
                <c:pt idx="2">
                  <c:v>ХЭМХБЭсрэг4</c:v>
                </c:pt>
                <c:pt idx="3">
                  <c:v>өмчийн хулгай</c:v>
                </c:pt>
                <c:pt idx="4">
                  <c:v>малын хулгай</c:v>
                </c:pt>
                <c:pt idx="5">
                  <c:v>ХАБТХАЖЭ1</c:v>
                </c:pt>
                <c:pt idx="6">
                  <c:v>БУСАД гэмт хэрэг</c:v>
                </c:pt>
              </c:strCache>
            </c:strRef>
          </c:cat>
          <c:val>
            <c:numRef>
              <c:f>Sheet1!$B$2:$B$8</c:f>
              <c:numCache>
                <c:formatCode>General</c:formatCode>
                <c:ptCount val="7"/>
                <c:pt idx="0">
                  <c:v>7</c:v>
                </c:pt>
                <c:pt idx="2">
                  <c:v>4</c:v>
                </c:pt>
                <c:pt idx="4">
                  <c:v>1</c:v>
                </c:pt>
                <c:pt idx="5">
                  <c:v>1</c:v>
                </c:pt>
              </c:numCache>
            </c:numRef>
          </c:val>
          <c:extLst>
            <c:ext xmlns:c16="http://schemas.microsoft.com/office/drawing/2014/chart" uri="{C3380CC4-5D6E-409C-BE32-E72D297353CC}">
              <c16:uniqueId val="{00000000-070B-42B8-BC47-E0FC9E39686B}"/>
            </c:ext>
          </c:extLst>
        </c:ser>
        <c:ser>
          <c:idx val="1"/>
          <c:order val="1"/>
          <c:tx>
            <c:strRef>
              <c:f>Sheet1!$C$1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нийт гэмт хэрэг 7</c:v>
                </c:pt>
                <c:pt idx="1">
                  <c:v>эзлэх хувь</c:v>
                </c:pt>
                <c:pt idx="2">
                  <c:v>ХЭМХБЭсрэг4</c:v>
                </c:pt>
                <c:pt idx="3">
                  <c:v>өмчийн хулгай</c:v>
                </c:pt>
                <c:pt idx="4">
                  <c:v>малын хулгай</c:v>
                </c:pt>
                <c:pt idx="5">
                  <c:v>ХАБТХАЖЭ1</c:v>
                </c:pt>
                <c:pt idx="6">
                  <c:v>БУСАД гэмт хэрэг</c:v>
                </c:pt>
              </c:strCache>
            </c:strRef>
          </c:cat>
          <c:val>
            <c:numRef>
              <c:f>Sheet1!$C$2:$C$8</c:f>
              <c:numCache>
                <c:formatCode>General</c:formatCode>
                <c:ptCount val="7"/>
                <c:pt idx="0">
                  <c:v>8</c:v>
                </c:pt>
                <c:pt idx="1">
                  <c:v>1.6</c:v>
                </c:pt>
                <c:pt idx="2">
                  <c:v>3</c:v>
                </c:pt>
                <c:pt idx="3">
                  <c:v>1</c:v>
                </c:pt>
                <c:pt idx="5">
                  <c:v>3</c:v>
                </c:pt>
                <c:pt idx="6">
                  <c:v>1</c:v>
                </c:pt>
              </c:numCache>
            </c:numRef>
          </c:val>
          <c:extLst>
            <c:ext xmlns:c16="http://schemas.microsoft.com/office/drawing/2014/chart" uri="{C3380CC4-5D6E-409C-BE32-E72D297353CC}">
              <c16:uniqueId val="{00000001-070B-42B8-BC47-E0FC9E39686B}"/>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нийт гэмт хэрэг 7</c:v>
                </c:pt>
                <c:pt idx="1">
                  <c:v>эзлэх хувь</c:v>
                </c:pt>
                <c:pt idx="2">
                  <c:v>ХЭМХБЭсрэг4</c:v>
                </c:pt>
                <c:pt idx="3">
                  <c:v>өмчийн хулгай</c:v>
                </c:pt>
                <c:pt idx="4">
                  <c:v>малын хулгай</c:v>
                </c:pt>
                <c:pt idx="5">
                  <c:v>ХАБТХАЖЭ1</c:v>
                </c:pt>
                <c:pt idx="6">
                  <c:v>БУСАД гэмт хэрэг</c:v>
                </c:pt>
              </c:strCache>
            </c:strRef>
          </c:cat>
          <c:val>
            <c:numRef>
              <c:f>Sheet1!$D$2:$D$8</c:f>
              <c:numCache>
                <c:formatCode>General</c:formatCode>
                <c:ptCount val="7"/>
              </c:numCache>
            </c:numRef>
          </c:val>
          <c:extLst>
            <c:ext xmlns:c16="http://schemas.microsoft.com/office/drawing/2014/chart" uri="{C3380CC4-5D6E-409C-BE32-E72D297353CC}">
              <c16:uniqueId val="{00000002-070B-42B8-BC47-E0FC9E39686B}"/>
            </c:ext>
          </c:extLst>
        </c:ser>
        <c:dLbls>
          <c:dLblPos val="ctr"/>
          <c:showLegendKey val="0"/>
          <c:showVal val="1"/>
          <c:showCatName val="0"/>
          <c:showSerName val="0"/>
          <c:showPercent val="0"/>
          <c:showBubbleSize val="0"/>
        </c:dLbls>
        <c:gapWidth val="400"/>
        <c:overlap val="100"/>
        <c:axId val="304968232"/>
        <c:axId val="213471448"/>
      </c:barChart>
      <c:catAx>
        <c:axId val="304968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471448"/>
        <c:crosses val="autoZero"/>
        <c:auto val="1"/>
        <c:lblAlgn val="ctr"/>
        <c:lblOffset val="100"/>
        <c:noMultiLvlLbl val="0"/>
      </c:catAx>
      <c:valAx>
        <c:axId val="213471448"/>
        <c:scaling>
          <c:orientation val="minMax"/>
        </c:scaling>
        <c:delete val="1"/>
        <c:axPos val="l"/>
        <c:numFmt formatCode="General" sourceLinked="1"/>
        <c:majorTickMark val="none"/>
        <c:minorTickMark val="none"/>
        <c:tickLblPos val="nextTo"/>
        <c:crossAx val="3049682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1630</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A63-4BAB-9EAD-F96A3F758EF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A63-4BAB-9EAD-F96A3F758EF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A63-4BAB-9EAD-F96A3F758EF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A63-4BAB-9EAD-F96A3F758EF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A63-4BAB-9EAD-F96A3F758EF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A63-4BAB-9EAD-F96A3F758EF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шатахуун </c:v>
                </c:pt>
                <c:pt idx="1">
                  <c:v>бичиг хэрэг</c:v>
                </c:pt>
                <c:pt idx="3">
                  <c:v>тэмцээн уралдаан</c:v>
                </c:pt>
                <c:pt idx="4">
                  <c:v>тоног төхөөрөмж </c:v>
                </c:pt>
                <c:pt idx="5">
                  <c:v>бусад</c:v>
                </c:pt>
              </c:strCache>
            </c:strRef>
          </c:cat>
          <c:val>
            <c:numRef>
              <c:f>Sheet1!$B$2:$B$7</c:f>
              <c:numCache>
                <c:formatCode>General</c:formatCode>
                <c:ptCount val="6"/>
                <c:pt idx="0">
                  <c:v>1155.5</c:v>
                </c:pt>
                <c:pt idx="1">
                  <c:v>204</c:v>
                </c:pt>
                <c:pt idx="3">
                  <c:v>169.5</c:v>
                </c:pt>
                <c:pt idx="4">
                  <c:v>59</c:v>
                </c:pt>
              </c:numCache>
            </c:numRef>
          </c:val>
          <c:extLst>
            <c:ext xmlns:c16="http://schemas.microsoft.com/office/drawing/2014/chart" uri="{C3380CC4-5D6E-409C-BE32-E72D297353CC}">
              <c16:uniqueId val="{0000000C-EA63-4BAB-9EAD-F96A3F758EF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3/19/2020</a:t>
            </a:fld>
            <a:endParaRPr lang="en-US"/>
          </a:p>
        </p:txBody>
      </p:sp>
      <p:sp>
        <p:nvSpPr>
          <p:cNvPr id="4" name="Footer Placeholder 3">
            <a:extLst>
              <a:ext uri="{FF2B5EF4-FFF2-40B4-BE49-F238E27FC236}">
                <a16:creationId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3/19/2020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smtClean="0"/>
              <a:t>Click to edit Master title style</a:t>
            </a:r>
            <a:endParaRPr lang="en-US" noProof="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659175" y="559677"/>
            <a:ext cx="10862677" cy="446281"/>
          </a:xfrm>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en-US" noProof="0" smtClean="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6338664" y="1980001"/>
            <a:ext cx="5183188" cy="39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en-US" noProof="0" smtClean="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659175" y="1980001"/>
            <a:ext cx="5157787" cy="39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659175" y="1620000"/>
            <a:ext cx="10862678" cy="393238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50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620000"/>
            <a:ext cx="5148000" cy="450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en-US" noProof="0" smtClean="0"/>
              <a:t>Click icon to add picture</a:t>
            </a:r>
            <a:endParaRPr lang="en-US" noProof="0"/>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smtClean="0"/>
              <a:t>Click to edit Master title style</a:t>
            </a:r>
            <a:endParaRPr lang="en-US" noProof="0"/>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smtClean="0"/>
              <a:t>Click to edit Master subtitle style</a:t>
            </a:r>
            <a:endParaRPr lang="en-US" noProof="0"/>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35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smtClean="0"/>
              <a:t>Click to edit Master title style</a:t>
            </a:r>
            <a:endParaRPr lang="en-US" noProof="0"/>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373852" y="1620000"/>
            <a:ext cx="5148000" cy="435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smtClean="0"/>
              <a:t>Click to edit Master title style</a:t>
            </a:r>
            <a:endParaRPr lang="en-US" noProof="0"/>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980000"/>
            <a:ext cx="5148000" cy="39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980000"/>
            <a:ext cx="5148000" cy="39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noProof="0"/>
              <a:t>Thank You</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smtClean="0"/>
              <a:t>Click to edit Master title style</a:t>
            </a:r>
            <a:endParaRPr lang="en-US" noProof="0"/>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12">
            <a:extLst>
              <a:ext uri="{FF2B5EF4-FFF2-40B4-BE49-F238E27FC236}">
                <a16:creationId xmlns:a16="http://schemas.microsoft.com/office/drawing/2014/main" id="{319822C1-B07D-4679-BE81-9319A6CF39C9}"/>
              </a:ext>
            </a:extLst>
          </p:cNvPr>
          <p:cNvSpPr>
            <a:spLocks noGrp="1"/>
          </p:cNvSpPr>
          <p:nvPr>
            <p:ph type="title"/>
          </p:nvPr>
        </p:nvSpPr>
        <p:spPr>
          <a:xfrm>
            <a:off x="725242" y="3361957"/>
            <a:ext cx="6249625" cy="1610345"/>
          </a:xfrm>
        </p:spPr>
        <p:txBody>
          <a:bodyPr/>
          <a:lstStyle/>
          <a:p>
            <a:pPr>
              <a:lnSpc>
                <a:spcPts val="5000"/>
              </a:lnSpc>
            </a:pPr>
            <a:r>
              <a:rPr lang="mn-MN" sz="4800" dirty="0" smtClean="0"/>
              <a:t>ГЭМТ ХЭРГЭЭС УРЬДЧИЛАН СЭРГИЙЛЭХ САЛБАР ЗӨВЛӨЛ</a:t>
            </a:r>
            <a:endParaRPr lang="en-US" sz="4800" dirty="0"/>
          </a:p>
        </p:txBody>
      </p:sp>
      <p:grpSp>
        <p:nvGrpSpPr>
          <p:cNvPr id="72" name="Group 71">
            <a:extLst>
              <a:ext uri="{FF2B5EF4-FFF2-40B4-BE49-F238E27FC236}">
                <a16:creationId xmlns:a16="http://schemas.microsoft.com/office/drawing/2014/main" id="{9F6637A5-89F6-4BE7-8110-E7FE695ED20F}"/>
              </a:ext>
              <a:ext uri="{C183D7F6-B498-43B3-948B-1728B52AA6E4}">
                <adec:decorative xmlns:adec="http://schemas.microsoft.com/office/drawing/2017/decorative" xmlns="" val="1"/>
              </a:ext>
            </a:extLst>
          </p:cNvPr>
          <p:cNvGrpSpPr/>
          <p:nvPr/>
        </p:nvGrpSpPr>
        <p:grpSpPr>
          <a:xfrm rot="517275">
            <a:off x="7845169" y="2925071"/>
            <a:ext cx="1012825" cy="1012825"/>
            <a:chOff x="7950627" y="2930800"/>
            <a:chExt cx="1012825" cy="1012825"/>
          </a:xfrm>
        </p:grpSpPr>
        <p:sp>
          <p:nvSpPr>
            <p:cNvPr id="73" name="Freeform: Shape 72">
              <a:extLst>
                <a:ext uri="{FF2B5EF4-FFF2-40B4-BE49-F238E27FC236}">
                  <a16:creationId xmlns:a16="http://schemas.microsoft.com/office/drawing/2014/main" id="{657E893E-294C-42BA-BD8C-D57326EB4D8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5194F58-A4A5-4D15-81B0-6C99BD468B52}"/>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9D54726-873C-4E48-A2F6-E3F1A3BD6CBB}"/>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1D7C3F9B-111D-4605-865E-80046EC2A49E}"/>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82" name="Group 81">
            <a:extLst>
              <a:ext uri="{FF2B5EF4-FFF2-40B4-BE49-F238E27FC236}">
                <a16:creationId xmlns:a16="http://schemas.microsoft.com/office/drawing/2014/main" id="{4E4521EC-6C70-431C-B551-CD76EB2472CE}"/>
              </a:ext>
              <a:ext uri="{C183D7F6-B498-43B3-948B-1728B52AA6E4}">
                <adec:decorative xmlns:adec="http://schemas.microsoft.com/office/drawing/2017/decorative" xmlns="" val="1"/>
              </a:ext>
            </a:extLst>
          </p:cNvPr>
          <p:cNvGrpSpPr/>
          <p:nvPr/>
        </p:nvGrpSpPr>
        <p:grpSpPr>
          <a:xfrm rot="10800000">
            <a:off x="3964948" y="6041978"/>
            <a:ext cx="1721437" cy="598432"/>
            <a:chOff x="8642180" y="6426954"/>
            <a:chExt cx="1239937" cy="431046"/>
          </a:xfrm>
        </p:grpSpPr>
        <p:sp>
          <p:nvSpPr>
            <p:cNvPr id="83" name="Freeform: Shape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364973A6-1241-40E2-9AE7-F4CE1B4EBB93}"/>
              </a:ext>
              <a:ext uri="{C183D7F6-B498-43B3-948B-1728B52AA6E4}">
                <adec:decorative xmlns:adec="http://schemas.microsoft.com/office/drawing/2017/decorative" xmlns="" val="1"/>
              </a:ext>
            </a:extLst>
          </p:cNvPr>
          <p:cNvGrpSpPr/>
          <p:nvPr/>
        </p:nvGrpSpPr>
        <p:grpSpPr>
          <a:xfrm rot="20964052">
            <a:off x="7590830" y="1809155"/>
            <a:ext cx="1632429" cy="1719222"/>
            <a:chOff x="3358194" y="2575240"/>
            <a:chExt cx="907367" cy="1719222"/>
          </a:xfrm>
        </p:grpSpPr>
        <p:sp>
          <p:nvSpPr>
            <p:cNvPr id="49" name="Freeform: Shape 48">
              <a:extLst>
                <a:ext uri="{FF2B5EF4-FFF2-40B4-BE49-F238E27FC236}">
                  <a16:creationId xmlns:a16="http://schemas.microsoft.com/office/drawing/2014/main" id="{ED3BEA36-1813-48D9-A9BC-8461F7E8E666}"/>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rnd">
              <a:solidFill>
                <a:schemeClr val="accent1"/>
              </a:solidFill>
              <a:prstDash val="solid"/>
              <a:round/>
            </a:ln>
          </p:spPr>
          <p:txBody>
            <a:bodyPr rtlCol="0" anchor="ctr"/>
            <a:lstStyle/>
            <a:p>
              <a:endParaRPr lang="en-US" dirty="0"/>
            </a:p>
          </p:txBody>
        </p:sp>
        <p:sp>
          <p:nvSpPr>
            <p:cNvPr id="50" name="Freeform: Shape 49">
              <a:extLst>
                <a:ext uri="{FF2B5EF4-FFF2-40B4-BE49-F238E27FC236}">
                  <a16:creationId xmlns:a16="http://schemas.microsoft.com/office/drawing/2014/main" id="{EB172AFF-1EDB-4EE1-B7DB-D773ECB8051E}"/>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833233CD-08BD-4C4B-9E60-4299B193563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70090D8F-382E-4E61-9F9C-C3D80AE765F2}"/>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75B0CD0-B06F-47AC-B94A-E99CDA848FCB}"/>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B19E82CA-A3A1-49A9-B6CD-F0D02E0EE23B}"/>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2120B5B2-40A5-4A44-B0B2-57900E382C59}"/>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7EC29BA-6FAD-4A61-BAD9-141F30CCEF6E}"/>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8C22F0D-72B8-4B94-AC84-A66867AD12B1}"/>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7F98EB3F-2BB4-4C6A-8CBA-6FB19A314A7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59" name="Group 58">
              <a:extLst>
                <a:ext uri="{FF2B5EF4-FFF2-40B4-BE49-F238E27FC236}">
                  <a16:creationId xmlns:a16="http://schemas.microsoft.com/office/drawing/2014/main" id="{937A6820-2D1C-4A38-8290-7361298C7B06}"/>
                </a:ext>
              </a:extLst>
            </p:cNvPr>
            <p:cNvGrpSpPr/>
            <p:nvPr/>
          </p:nvGrpSpPr>
          <p:grpSpPr>
            <a:xfrm>
              <a:off x="3817847" y="3307104"/>
              <a:ext cx="119391" cy="667051"/>
              <a:chOff x="3817847" y="3307104"/>
              <a:chExt cx="119391" cy="667051"/>
            </a:xfrm>
          </p:grpSpPr>
          <p:sp>
            <p:nvSpPr>
              <p:cNvPr id="64" name="Freeform: Shape 63">
                <a:extLst>
                  <a:ext uri="{FF2B5EF4-FFF2-40B4-BE49-F238E27FC236}">
                    <a16:creationId xmlns:a16="http://schemas.microsoft.com/office/drawing/2014/main" id="{901CC265-0A71-46D0-8AD3-CCE5A4B26AB1}"/>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70F89925-D246-410A-B202-A364778BDDF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DEFE42AE-65A3-4729-8FB9-808C5AC03F82}"/>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EA19C87F-7E34-45A1-A8FC-03C4972180D5}"/>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97B6225E-7C9D-416D-831F-2454577CEE75}"/>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9DC7FB40-E238-4237-8E2B-CD81C43A8727}"/>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5C9867A9-3526-4BEE-9B8F-F65CA604AB9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EAD6424-AB4A-4C73-B8BF-456D7AA9B0B2}"/>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60" name="Freeform: Shape 59">
              <a:extLst>
                <a:ext uri="{FF2B5EF4-FFF2-40B4-BE49-F238E27FC236}">
                  <a16:creationId xmlns:a16="http://schemas.microsoft.com/office/drawing/2014/main" id="{5A840A32-9BA2-4BED-8815-55AB6E2139A0}"/>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6634780-C234-481F-9D3E-47E569435E31}"/>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9C62F10E-9867-454D-AEA7-6006226B49BD}"/>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F50805FF-A71C-431E-A46B-8DC8DC080511}"/>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78" name="Group 77">
            <a:extLst>
              <a:ext uri="{FF2B5EF4-FFF2-40B4-BE49-F238E27FC236}">
                <a16:creationId xmlns:a16="http://schemas.microsoft.com/office/drawing/2014/main" id="{97DB54E0-67C1-48AA-962C-C9570CF076BE}"/>
              </a:ext>
              <a:ext uri="{C183D7F6-B498-43B3-948B-1728B52AA6E4}">
                <adec:decorative xmlns:adec="http://schemas.microsoft.com/office/drawing/2017/decorative" xmlns="" val="1"/>
              </a:ext>
            </a:extLst>
          </p:cNvPr>
          <p:cNvGrpSpPr/>
          <p:nvPr/>
        </p:nvGrpSpPr>
        <p:grpSpPr>
          <a:xfrm rot="10800000">
            <a:off x="4184811" y="6259567"/>
            <a:ext cx="1721437" cy="598432"/>
            <a:chOff x="8728670" y="6273383"/>
            <a:chExt cx="1239937" cy="431046"/>
          </a:xfrm>
        </p:grpSpPr>
        <p:sp>
          <p:nvSpPr>
            <p:cNvPr id="79" name="Freeform: Shape 78">
              <a:extLst>
                <a:ext uri="{FF2B5EF4-FFF2-40B4-BE49-F238E27FC236}">
                  <a16:creationId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Freeform: Shape 96">
            <a:extLst>
              <a:ext uri="{FF2B5EF4-FFF2-40B4-BE49-F238E27FC236}">
                <a16:creationId xmlns:a16="http://schemas.microsoft.com/office/drawing/2014/main" id="{2D6BFB37-1A25-451E-AF96-E1702E296F86}"/>
              </a:ext>
              <a:ext uri="{C183D7F6-B498-43B3-948B-1728B52AA6E4}">
                <adec:decorative xmlns:adec="http://schemas.microsoft.com/office/drawing/2017/decorative" xmlns=""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xmlns="" val="1"/>
              </a:ext>
            </a:extLst>
          </p:cNvPr>
          <p:cNvGrpSpPr>
            <a:grpSpLocks noChangeAspect="1"/>
          </p:cNvGrpSpPr>
          <p:nvPr/>
        </p:nvGrpSpPr>
        <p:grpSpPr>
          <a:xfrm rot="20739652">
            <a:off x="2882396" y="509458"/>
            <a:ext cx="2165100" cy="1775382"/>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588" y="394493"/>
            <a:ext cx="2379311" cy="2143125"/>
          </a:xfrm>
          <a:prstGeom prst="rect">
            <a:avLst/>
          </a:prstGeom>
        </p:spPr>
      </p:pic>
      <p:sp>
        <p:nvSpPr>
          <p:cNvPr id="4" name="Subtitle 3"/>
          <p:cNvSpPr>
            <a:spLocks noGrp="1"/>
          </p:cNvSpPr>
          <p:nvPr>
            <p:ph type="subTitle" idx="1"/>
          </p:nvPr>
        </p:nvSpPr>
        <p:spPr>
          <a:xfrm>
            <a:off x="6526622" y="4446448"/>
            <a:ext cx="5028649" cy="1163891"/>
          </a:xfrm>
        </p:spPr>
        <p:txBody>
          <a:bodyPr/>
          <a:lstStyle/>
          <a:p>
            <a:r>
              <a:rPr lang="mn-MN" dirty="0" smtClean="0"/>
              <a:t>2019 ОНЫ АЖЛЫН ТАЙЛАН </a:t>
            </a:r>
            <a:endParaRPr lang="en-US" dirty="0"/>
          </a:p>
        </p:txBody>
      </p:sp>
      <p:pic>
        <p:nvPicPr>
          <p:cNvPr id="77" name="Picture 3" descr="C:\Users\HARTSAGA\Documents\index.jpg"/>
          <p:cNvPicPr>
            <a:picLocks noChangeAspect="1" noChangeArrowheads="1"/>
          </p:cNvPicPr>
          <p:nvPr/>
        </p:nvPicPr>
        <p:blipFill rotWithShape="1">
          <a:blip r:embed="rId3"/>
          <a:srcRect l="-676" r="676"/>
          <a:stretch/>
        </p:blipFill>
        <p:spPr bwMode="auto">
          <a:xfrm>
            <a:off x="6925190" y="1506180"/>
            <a:ext cx="2701409" cy="2646720"/>
          </a:xfrm>
          <a:prstGeom prst="rect">
            <a:avLst/>
          </a:prstGeom>
          <a:ln>
            <a:noFill/>
          </a:ln>
          <a:effectLst>
            <a:softEdge rad="112500"/>
          </a:effectLst>
        </p:spPr>
      </p:pic>
    </p:spTree>
    <p:extLst>
      <p:ext uri="{BB962C8B-B14F-4D97-AF65-F5344CB8AC3E}">
        <p14:creationId xmlns:p14="http://schemas.microsoft.com/office/powerpoint/2010/main" val="4735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7933" y="2531533"/>
            <a:ext cx="6011334" cy="3090333"/>
          </a:xfrm>
        </p:spPr>
        <p:txBody>
          <a:bodyPr/>
          <a:lstStyle/>
          <a:p>
            <a:r>
              <a:rPr lang="mn-MN" dirty="0"/>
              <a:t>Автотехникийн улсын үзлэгийн үеэр замын хөдөлгөөнд оролцож байгаа жолооч нарт Хамгаалах малгай, бүс хэрэглэх, согтуугаар тээврийн хэрэгсэл жолоодон хөдөлгөөнд оролцох, хурд хэтрүүлэхгүй байх талаар сэрэмжлүүлэг гарын авлага тарааж 70 иргэнийг хамрууллаа.</a:t>
            </a:r>
            <a:endParaRPr lang="en-US" dirty="0"/>
          </a:p>
          <a:p>
            <a:endParaRPr lang="en-US" dirty="0"/>
          </a:p>
        </p:txBody>
      </p:sp>
      <p:sp>
        <p:nvSpPr>
          <p:cNvPr id="4" name="Slide Number Placeholder 3"/>
          <p:cNvSpPr>
            <a:spLocks noGrp="1"/>
          </p:cNvSpPr>
          <p:nvPr>
            <p:ph type="sldNum" sz="quarter" idx="14"/>
          </p:nvPr>
        </p:nvSpPr>
        <p:spPr/>
        <p:txBody>
          <a:bodyPr/>
          <a:lstStyle/>
          <a:p>
            <a:fld id="{058DB212-BFA2-403F-85EF-DFD3FF6D973A}" type="slidenum">
              <a:rPr lang="en-US" noProof="0" smtClean="0"/>
              <a:pPr/>
              <a:t>10</a:t>
            </a:fld>
            <a:endParaRPr lang="en-US" noProof="0"/>
          </a:p>
        </p:txBody>
      </p:sp>
      <p:sp>
        <p:nvSpPr>
          <p:cNvPr id="5" name="Title 4"/>
          <p:cNvSpPr>
            <a:spLocks noGrp="1"/>
          </p:cNvSpPr>
          <p:nvPr>
            <p:ph type="ctrTitle"/>
          </p:nvPr>
        </p:nvSpPr>
        <p:spPr>
          <a:xfrm>
            <a:off x="827483" y="821268"/>
            <a:ext cx="5198117" cy="2675465"/>
          </a:xfrm>
        </p:spPr>
        <p:txBody>
          <a:bodyPr/>
          <a:lstStyle/>
          <a:p>
            <a:r>
              <a:rPr lang="mn-MN" sz="4800" dirty="0" smtClean="0"/>
              <a:t>Гарын авлага, сэрэмжлүүлэг</a:t>
            </a:r>
            <a:endParaRPr lang="en-US" sz="4800" dirty="0"/>
          </a:p>
        </p:txBody>
      </p:sp>
      <p:pic>
        <p:nvPicPr>
          <p:cNvPr id="6" name="Picture Placeholder 5" descr="C:\Users\MGL\Documents\60561417_378932392715731_2909353817734643712_n.jpg"/>
          <p:cNvPicPr>
            <a:picLocks noGrp="1"/>
          </p:cNvPicPr>
          <p:nvPr>
            <p:ph type="pic" sz="quarter" idx="12"/>
          </p:nvPr>
        </p:nvPicPr>
        <p:blipFill rotWithShape="1">
          <a:blip r:embed="rId2" cstate="print">
            <a:extLst>
              <a:ext uri="{28A0092B-C50C-407E-A947-70E740481C1C}">
                <a14:useLocalDpi xmlns:a14="http://schemas.microsoft.com/office/drawing/2010/main" val="0"/>
              </a:ext>
            </a:extLst>
          </a:blip>
          <a:srcRect l="21161" r="21161"/>
          <a:stretch/>
        </p:blipFill>
        <p:spPr bwMode="auto">
          <a:xfrm>
            <a:off x="6994525" y="517525"/>
            <a:ext cx="4606925" cy="48196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73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19667" y="2319868"/>
            <a:ext cx="5554133" cy="3488266"/>
          </a:xfrm>
        </p:spPr>
        <p:txBody>
          <a:bodyPr/>
          <a:lstStyle/>
          <a:p>
            <a:r>
              <a:rPr lang="mn-MN" sz="2000" dirty="0" smtClean="0"/>
              <a:t>Сумын ИТХ</a:t>
            </a:r>
            <a:r>
              <a:rPr lang="mn-MN" sz="2000" dirty="0"/>
              <a:t>, ГХУССЗөвлөлөөс </a:t>
            </a:r>
            <a:r>
              <a:rPr lang="mn-MN" sz="2000" dirty="0" smtClean="0"/>
              <a:t>архины  ХАМААРЛААС ГАРЧ  </a:t>
            </a:r>
            <a:r>
              <a:rPr lang="mn-MN" sz="2000" dirty="0"/>
              <a:t>амьдрал ахуйгаа тэгшитгэн явж байгаа </a:t>
            </a:r>
            <a:r>
              <a:rPr lang="mn-MN" sz="2000" dirty="0" smtClean="0"/>
              <a:t>Баян, Наран </a:t>
            </a:r>
            <a:r>
              <a:rPr lang="mn-MN" sz="2000" dirty="0"/>
              <a:t>багийн иргэн А.Цогтсайхан, А.Зоригт нар, хорих газраас суллагдаад  </a:t>
            </a:r>
            <a:r>
              <a:rPr lang="mn-MN" sz="2000" dirty="0" smtClean="0"/>
              <a:t>эхнэр </a:t>
            </a:r>
            <a:r>
              <a:rPr lang="mn-MN" sz="2000" dirty="0"/>
              <a:t>авч гэрээгээр айлын мал </a:t>
            </a:r>
            <a:r>
              <a:rPr lang="mn-MN" sz="2000" dirty="0" smtClean="0"/>
              <a:t>маллаж байгаа </a:t>
            </a:r>
            <a:r>
              <a:rPr lang="mn-MN" sz="2000" dirty="0"/>
              <a:t>Ц.Рэнцэнсодном нарт 5 ханатай давхар бүрээстэй гэр олгосноос гадна архинаас татгалзан үлгэр дууриалтай амьдарч байгаа </a:t>
            </a:r>
            <a:r>
              <a:rPr lang="mn-MN" sz="2000" dirty="0" smtClean="0"/>
              <a:t> иргэд болон хамтран ажилласан иргэдэд шинэ </a:t>
            </a:r>
            <a:r>
              <a:rPr lang="mn-MN" sz="2000" dirty="0"/>
              <a:t>жилийн бэлэг  талархал хүргүүллэв.</a:t>
            </a:r>
            <a:endParaRPr lang="en-US" sz="2000" dirty="0"/>
          </a:p>
          <a:p>
            <a:endParaRPr lang="en-US" dirty="0"/>
          </a:p>
        </p:txBody>
      </p:sp>
      <p:sp>
        <p:nvSpPr>
          <p:cNvPr id="4" name="Slide Number Placeholder 3"/>
          <p:cNvSpPr>
            <a:spLocks noGrp="1"/>
          </p:cNvSpPr>
          <p:nvPr>
            <p:ph type="sldNum" sz="quarter" idx="14"/>
          </p:nvPr>
        </p:nvSpPr>
        <p:spPr/>
        <p:txBody>
          <a:bodyPr/>
          <a:lstStyle/>
          <a:p>
            <a:fld id="{058DB212-BFA2-403F-85EF-DFD3FF6D973A}" type="slidenum">
              <a:rPr lang="en-US" noProof="0" smtClean="0"/>
              <a:pPr/>
              <a:t>11</a:t>
            </a:fld>
            <a:endParaRPr lang="en-US" noProof="0"/>
          </a:p>
        </p:txBody>
      </p:sp>
      <p:sp>
        <p:nvSpPr>
          <p:cNvPr id="5" name="Title 4"/>
          <p:cNvSpPr>
            <a:spLocks noGrp="1"/>
          </p:cNvSpPr>
          <p:nvPr>
            <p:ph type="ctrTitle"/>
          </p:nvPr>
        </p:nvSpPr>
        <p:spPr>
          <a:xfrm>
            <a:off x="827483" y="491068"/>
            <a:ext cx="5539450" cy="2514599"/>
          </a:xfrm>
        </p:spPr>
        <p:txBody>
          <a:bodyPr/>
          <a:lstStyle/>
          <a:p>
            <a:r>
              <a:rPr lang="mn-MN" sz="5400" dirty="0" smtClean="0"/>
              <a:t>Дэмжлэг үзүүлэв</a:t>
            </a:r>
            <a:endParaRPr lang="en-US" sz="5400" dirty="0"/>
          </a:p>
        </p:txBody>
      </p:sp>
      <p:pic>
        <p:nvPicPr>
          <p:cNvPr id="8" name="Picture Placeholder 7" descr="C:\Users\Burmaa\Documents\78157252_2264099307214748_2951252877269532672_n.jpg"/>
          <p:cNvPicPr>
            <a:picLocks noGrp="1"/>
          </p:cNvPicPr>
          <p:nvPr>
            <p:ph type="pic" sz="quarter" idx="12"/>
          </p:nvPr>
        </p:nvPicPr>
        <p:blipFill>
          <a:blip r:embed="rId2" cstate="print">
            <a:extLst>
              <a:ext uri="{28A0092B-C50C-407E-A947-70E740481C1C}">
                <a14:useLocalDpi xmlns:a14="http://schemas.microsoft.com/office/drawing/2010/main" val="0"/>
              </a:ext>
            </a:extLst>
          </a:blip>
          <a:srcRect l="13648" r="13648"/>
          <a:stretch>
            <a:fillRect/>
          </a:stretch>
        </p:blipFill>
        <p:spPr bwMode="auto">
          <a:xfrm rot="225446">
            <a:off x="7062151" y="636846"/>
            <a:ext cx="4607127" cy="4820364"/>
          </a:xfrm>
          <a:prstGeom prst="rect">
            <a:avLst/>
          </a:prstGeom>
          <a:noFill/>
          <a:ln>
            <a:noFill/>
          </a:ln>
        </p:spPr>
      </p:pic>
    </p:spTree>
    <p:extLst>
      <p:ext uri="{BB962C8B-B14F-4D97-AF65-F5344CB8AC3E}">
        <p14:creationId xmlns:p14="http://schemas.microsoft.com/office/powerpoint/2010/main" val="3862820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1668" y="2057401"/>
            <a:ext cx="6239734" cy="3953932"/>
          </a:xfrm>
        </p:spPr>
        <p:txBody>
          <a:bodyPr/>
          <a:lstStyle/>
          <a:p>
            <a:r>
              <a:rPr lang="mn-MN" sz="2000" dirty="0"/>
              <a:t>Архидан согтуурахтай тэмцэх тухай, Тамхины хяналтын тухай хуулиуд, Хөтөлбөр, аймгийн Засаг даргын захирамжийн хэрэгжилтийг хангах зорилгоор тусгай зөвшөөрөлтэй 4 ААНэгж, 2 эмийн сангийн үйл ажиллагаанд хяналт тавьж мансуурах сэтгэцэд нөлөөлөх эм бэлдмэлийн борлуулалт зарцуулалттай танилцахад хуулийн дагуу эм бэлдмэлийн зарцуулалтын бүртгэлтэй, хадгалах тусгай зориулалтын сейфтэй эмийн жорыг тусгайлан хадгалж байлаа. Энэхүү 2 ААНэгжид энэ төрлийн эмийн жагсаалтыг гарын авлага болгон хүргүүлэв.</a:t>
            </a:r>
            <a:endParaRPr lang="en-US" sz="2000" dirty="0"/>
          </a:p>
        </p:txBody>
      </p:sp>
      <p:sp>
        <p:nvSpPr>
          <p:cNvPr id="4" name="Slide Number Placeholder 3"/>
          <p:cNvSpPr>
            <a:spLocks noGrp="1"/>
          </p:cNvSpPr>
          <p:nvPr>
            <p:ph type="sldNum" sz="quarter" idx="14"/>
          </p:nvPr>
        </p:nvSpPr>
        <p:spPr/>
        <p:txBody>
          <a:bodyPr/>
          <a:lstStyle/>
          <a:p>
            <a:fld id="{058DB212-BFA2-403F-85EF-DFD3FF6D973A}" type="slidenum">
              <a:rPr lang="en-US" noProof="0" smtClean="0"/>
              <a:pPr/>
              <a:t>12</a:t>
            </a:fld>
            <a:endParaRPr lang="en-US" noProof="0"/>
          </a:p>
        </p:txBody>
      </p:sp>
      <p:sp>
        <p:nvSpPr>
          <p:cNvPr id="5" name="Title 4"/>
          <p:cNvSpPr>
            <a:spLocks noGrp="1"/>
          </p:cNvSpPr>
          <p:nvPr>
            <p:ph type="ctrTitle"/>
          </p:nvPr>
        </p:nvSpPr>
        <p:spPr>
          <a:xfrm>
            <a:off x="548083" y="642400"/>
            <a:ext cx="5198117" cy="1778085"/>
          </a:xfrm>
        </p:spPr>
        <p:txBody>
          <a:bodyPr/>
          <a:lstStyle/>
          <a:p>
            <a:r>
              <a:rPr lang="mn-MN" dirty="0" smtClean="0"/>
              <a:t>Хяналт шалгалт</a:t>
            </a:r>
            <a:endParaRPr lang="en-US" dirty="0"/>
          </a:p>
        </p:txBody>
      </p:sp>
      <p:pic>
        <p:nvPicPr>
          <p:cNvPr id="6" name="Picture Placeholder 5" descr="C:\Users\Burmaa\Downloads\73375444_932354930478577_4676436150812934144_n.jpg"/>
          <p:cNvPicPr>
            <a:picLocks noGrp="1"/>
          </p:cNvPicPr>
          <p:nvPr>
            <p:ph type="pic" sz="quarter" idx="12"/>
          </p:nvPr>
        </p:nvPicPr>
        <p:blipFill>
          <a:blip r:embed="rId2" cstate="print">
            <a:extLst>
              <a:ext uri="{28A0092B-C50C-407E-A947-70E740481C1C}">
                <a14:useLocalDpi xmlns:a14="http://schemas.microsoft.com/office/drawing/2010/main" val="0"/>
              </a:ext>
            </a:extLst>
          </a:blip>
          <a:srcRect l="13002" r="13002"/>
          <a:stretch>
            <a:fillRect/>
          </a:stretch>
        </p:blipFill>
        <p:spPr bwMode="auto">
          <a:xfrm rot="225446">
            <a:off x="6832604" y="495342"/>
            <a:ext cx="4972276" cy="4820364"/>
          </a:xfrm>
          <a:prstGeom prst="rect">
            <a:avLst/>
          </a:prstGeom>
          <a:noFill/>
          <a:ln>
            <a:noFill/>
          </a:ln>
        </p:spPr>
      </p:pic>
    </p:spTree>
    <p:extLst>
      <p:ext uri="{BB962C8B-B14F-4D97-AF65-F5344CB8AC3E}">
        <p14:creationId xmlns:p14="http://schemas.microsoft.com/office/powerpoint/2010/main" val="2715338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33D0-A2F5-49D6-833F-C677390546EB}"/>
              </a:ext>
            </a:extLst>
          </p:cNvPr>
          <p:cNvSpPr>
            <a:spLocks noGrp="1"/>
          </p:cNvSpPr>
          <p:nvPr>
            <p:ph type="title"/>
          </p:nvPr>
        </p:nvSpPr>
        <p:spPr/>
        <p:txBody>
          <a:bodyPr/>
          <a:lstStyle/>
          <a:p>
            <a:r>
              <a:rPr lang="mn-MN" dirty="0" smtClean="0"/>
              <a:t>Гэмт хэргийн мэдээлэл</a:t>
            </a:r>
            <a:endParaRPr lang="en-US" dirty="0"/>
          </a:p>
        </p:txBody>
      </p:sp>
      <p:grpSp>
        <p:nvGrpSpPr>
          <p:cNvPr id="11" name="Group 10" descr="Legend">
            <a:extLst>
              <a:ext uri="{FF2B5EF4-FFF2-40B4-BE49-F238E27FC236}">
                <a16:creationId xmlns:a16="http://schemas.microsoft.com/office/drawing/2014/main" id="{3250B19A-6F3D-4636-A140-8B1A4652A1C7}"/>
              </a:ext>
            </a:extLst>
          </p:cNvPr>
          <p:cNvGrpSpPr/>
          <p:nvPr/>
        </p:nvGrpSpPr>
        <p:grpSpPr>
          <a:xfrm>
            <a:off x="572537" y="5683402"/>
            <a:ext cx="3140332" cy="189195"/>
            <a:chOff x="463230" y="14650847"/>
            <a:chExt cx="3140332" cy="189195"/>
          </a:xfrm>
        </p:grpSpPr>
        <p:sp>
          <p:nvSpPr>
            <p:cNvPr id="12" name="TextBox 11">
              <a:extLst>
                <a:ext uri="{FF2B5EF4-FFF2-40B4-BE49-F238E27FC236}">
                  <a16:creationId xmlns:a16="http://schemas.microsoft.com/office/drawing/2014/main" id="{7F423EE3-A603-4347-8D19-B85758CE0D5F}"/>
                </a:ext>
              </a:extLst>
            </p:cNvPr>
            <p:cNvSpPr txBox="1"/>
            <p:nvPr/>
          </p:nvSpPr>
          <p:spPr>
            <a:xfrm>
              <a:off x="730693" y="14650847"/>
              <a:ext cx="676286" cy="189195"/>
            </a:xfrm>
            <a:prstGeom prst="rect">
              <a:avLst/>
            </a:prstGeom>
            <a:noFill/>
          </p:spPr>
          <p:txBody>
            <a:bodyPr wrap="square" lIns="0" tIns="0" rIns="0" bIns="0" rtlCol="0">
              <a:noAutofit/>
            </a:bodyPr>
            <a:lstStyle/>
            <a:p>
              <a:r>
                <a:rPr lang="mn-MN" sz="1200" dirty="0" smtClean="0"/>
                <a:t>2019 онд</a:t>
              </a:r>
              <a:endParaRPr lang="en-US" sz="1200" dirty="0"/>
            </a:p>
          </p:txBody>
        </p:sp>
        <p:sp>
          <p:nvSpPr>
            <p:cNvPr id="13" name="TextBox 12">
              <a:extLst>
                <a:ext uri="{FF2B5EF4-FFF2-40B4-BE49-F238E27FC236}">
                  <a16:creationId xmlns:a16="http://schemas.microsoft.com/office/drawing/2014/main" id="{1BDBE9F0-9AE6-406B-B8ED-D9E569CF2827}"/>
                </a:ext>
              </a:extLst>
            </p:cNvPr>
            <p:cNvSpPr txBox="1"/>
            <p:nvPr/>
          </p:nvSpPr>
          <p:spPr>
            <a:xfrm>
              <a:off x="1807257" y="14650847"/>
              <a:ext cx="676286" cy="189195"/>
            </a:xfrm>
            <a:prstGeom prst="rect">
              <a:avLst/>
            </a:prstGeom>
            <a:noFill/>
          </p:spPr>
          <p:txBody>
            <a:bodyPr wrap="square" lIns="0" tIns="0" rIns="0" bIns="0" rtlCol="0">
              <a:noAutofit/>
            </a:bodyPr>
            <a:lstStyle/>
            <a:p>
              <a:r>
                <a:rPr lang="mn-MN" sz="1200" dirty="0" smtClean="0"/>
                <a:t>2018 онд</a:t>
              </a:r>
              <a:endParaRPr lang="en-US" sz="1200" dirty="0"/>
            </a:p>
          </p:txBody>
        </p:sp>
        <p:sp>
          <p:nvSpPr>
            <p:cNvPr id="14" name="Rectangle 13">
              <a:extLst>
                <a:ext uri="{FF2B5EF4-FFF2-40B4-BE49-F238E27FC236}">
                  <a16:creationId xmlns:a16="http://schemas.microsoft.com/office/drawing/2014/main" id="{75987CE4-3B57-42A4-AAA4-4BFE4860D248}"/>
                </a:ext>
                <a:ext uri="{C183D7F6-B498-43B3-948B-1728B52AA6E4}">
                  <adec:decorative xmlns:adec="http://schemas.microsoft.com/office/drawing/2017/decorative" xmlns="" val="1"/>
                </a:ext>
              </a:extLst>
            </p:cNvPr>
            <p:cNvSpPr/>
            <p:nvPr/>
          </p:nvSpPr>
          <p:spPr>
            <a:xfrm>
              <a:off x="463230" y="14678120"/>
              <a:ext cx="134649" cy="134649"/>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a:extLst>
                <a:ext uri="{FF2B5EF4-FFF2-40B4-BE49-F238E27FC236}">
                  <a16:creationId xmlns:a16="http://schemas.microsoft.com/office/drawing/2014/main" id="{A9DE7C35-8D84-4854-A202-641EDD5B08E4}"/>
                </a:ext>
                <a:ext uri="{C183D7F6-B498-43B3-948B-1728B52AA6E4}">
                  <adec:decorative xmlns:adec="http://schemas.microsoft.com/office/drawing/2017/decorative" xmlns="" val="1"/>
                </a:ext>
              </a:extLst>
            </p:cNvPr>
            <p:cNvSpPr/>
            <p:nvPr/>
          </p:nvSpPr>
          <p:spPr>
            <a:xfrm>
              <a:off x="1539794" y="14678120"/>
              <a:ext cx="134649" cy="134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11C682D9-F777-48BA-87AA-2ED012E29975}"/>
                </a:ext>
                <a:ext uri="{C183D7F6-B498-43B3-948B-1728B52AA6E4}">
                  <adec:decorative xmlns:adec="http://schemas.microsoft.com/office/drawing/2017/decorative" xmlns="" val="1"/>
                </a:ext>
              </a:extLst>
            </p:cNvPr>
            <p:cNvSpPr/>
            <p:nvPr/>
          </p:nvSpPr>
          <p:spPr>
            <a:xfrm>
              <a:off x="2616358" y="14678120"/>
              <a:ext cx="134649" cy="134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8E9573F5-127B-4DBF-B745-5F47EC1CDDB7}"/>
                </a:ext>
              </a:extLst>
            </p:cNvPr>
            <p:cNvSpPr txBox="1"/>
            <p:nvPr/>
          </p:nvSpPr>
          <p:spPr>
            <a:xfrm>
              <a:off x="2927276" y="14650847"/>
              <a:ext cx="676286" cy="189195"/>
            </a:xfrm>
            <a:prstGeom prst="rect">
              <a:avLst/>
            </a:prstGeom>
            <a:noFill/>
          </p:spPr>
          <p:txBody>
            <a:bodyPr wrap="square" lIns="0" tIns="0" rIns="0" bIns="0" rtlCol="0">
              <a:noAutofit/>
            </a:bodyPr>
            <a:lstStyle/>
            <a:p>
              <a:r>
                <a:rPr lang="en-US" sz="1200" dirty="0"/>
                <a:t>Data C</a:t>
              </a:r>
            </a:p>
          </p:txBody>
        </p:sp>
      </p:grpSp>
      <p:graphicFrame>
        <p:nvGraphicFramePr>
          <p:cNvPr id="19" name="Content Placeholder 18" descr="Stacked Bar Chart">
            <a:extLst>
              <a:ext uri="{FF2B5EF4-FFF2-40B4-BE49-F238E27FC236}">
                <a16:creationId xmlns:a16="http://schemas.microsoft.com/office/drawing/2014/main" id="{5153D645-C6A9-4FBA-A14F-1BDB7956BDF0}"/>
              </a:ext>
            </a:extLst>
          </p:cNvPr>
          <p:cNvGraphicFramePr>
            <a:graphicFrameLocks noGrp="1"/>
          </p:cNvGraphicFramePr>
          <p:nvPr>
            <p:ph idx="1"/>
            <p:extLst>
              <p:ext uri="{D42A27DB-BD31-4B8C-83A1-F6EECF244321}">
                <p14:modId xmlns:p14="http://schemas.microsoft.com/office/powerpoint/2010/main" val="598063490"/>
              </p:ext>
            </p:extLst>
          </p:nvPr>
        </p:nvGraphicFramePr>
        <p:xfrm>
          <a:off x="658813" y="1619250"/>
          <a:ext cx="10863262" cy="39338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a:lstStyle/>
          <a:p>
            <a:fld id="{058DB212-BFA2-403F-85EF-DFD3FF6D973A}" type="slidenum">
              <a:rPr lang="en-US" smtClean="0"/>
              <a:pPr/>
              <a:t>13</a:t>
            </a:fld>
            <a:endParaRPr lang="en-US" dirty="0"/>
          </a:p>
        </p:txBody>
      </p:sp>
    </p:spTree>
    <p:extLst>
      <p:ext uri="{BB962C8B-B14F-4D97-AF65-F5344CB8AC3E}">
        <p14:creationId xmlns:p14="http://schemas.microsoft.com/office/powerpoint/2010/main" val="2030071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33D0-A2F5-49D6-833F-C677390546EB}"/>
              </a:ext>
            </a:extLst>
          </p:cNvPr>
          <p:cNvSpPr>
            <a:spLocks noGrp="1"/>
          </p:cNvSpPr>
          <p:nvPr>
            <p:ph type="title"/>
          </p:nvPr>
        </p:nvSpPr>
        <p:spPr/>
        <p:txBody>
          <a:bodyPr/>
          <a:lstStyle/>
          <a:p>
            <a:r>
              <a:rPr lang="mn-MN" dirty="0" smtClean="0"/>
              <a:t>Гэмт хэргийн мэдээлэл статистик</a:t>
            </a:r>
            <a:endParaRPr lang="en-US" dirty="0"/>
          </a:p>
        </p:txBody>
      </p:sp>
      <p:graphicFrame>
        <p:nvGraphicFramePr>
          <p:cNvPr id="6" name="Content Placeholder 5">
            <a:extLst>
              <a:ext uri="{FF2B5EF4-FFF2-40B4-BE49-F238E27FC236}">
                <a16:creationId xmlns:a16="http://schemas.microsoft.com/office/drawing/2014/main" id="{5AD10160-3B95-4A1C-9DC5-79B58C033581}"/>
              </a:ext>
            </a:extLst>
          </p:cNvPr>
          <p:cNvGraphicFramePr>
            <a:graphicFrameLocks noGrp="1"/>
          </p:cNvGraphicFramePr>
          <p:nvPr>
            <p:ph idx="1"/>
            <p:extLst>
              <p:ext uri="{D42A27DB-BD31-4B8C-83A1-F6EECF244321}">
                <p14:modId xmlns:p14="http://schemas.microsoft.com/office/powerpoint/2010/main" val="2143184177"/>
              </p:ext>
            </p:extLst>
          </p:nvPr>
        </p:nvGraphicFramePr>
        <p:xfrm>
          <a:off x="1158420" y="1168396"/>
          <a:ext cx="9875161" cy="5104979"/>
        </p:xfrm>
        <a:graphic>
          <a:graphicData uri="http://schemas.openxmlformats.org/drawingml/2006/table">
            <a:tbl>
              <a:tblPr firstRow="1" bandRow="1">
                <a:tableStyleId>{5C22544A-7EE6-4342-B048-85BDC9FD1C3A}</a:tableStyleId>
              </a:tblPr>
              <a:tblGrid>
                <a:gridCol w="3172147">
                  <a:extLst>
                    <a:ext uri="{9D8B030D-6E8A-4147-A177-3AD203B41FA5}">
                      <a16:colId xmlns:a16="http://schemas.microsoft.com/office/drawing/2014/main" val="3807418664"/>
                    </a:ext>
                  </a:extLst>
                </a:gridCol>
                <a:gridCol w="2234338">
                  <a:extLst>
                    <a:ext uri="{9D8B030D-6E8A-4147-A177-3AD203B41FA5}">
                      <a16:colId xmlns:a16="http://schemas.microsoft.com/office/drawing/2014/main" val="1808780514"/>
                    </a:ext>
                  </a:extLst>
                </a:gridCol>
                <a:gridCol w="2234338">
                  <a:extLst>
                    <a:ext uri="{9D8B030D-6E8A-4147-A177-3AD203B41FA5}">
                      <a16:colId xmlns:a16="http://schemas.microsoft.com/office/drawing/2014/main" val="1696174268"/>
                    </a:ext>
                  </a:extLst>
                </a:gridCol>
                <a:gridCol w="2234338">
                  <a:extLst>
                    <a:ext uri="{9D8B030D-6E8A-4147-A177-3AD203B41FA5}">
                      <a16:colId xmlns:a16="http://schemas.microsoft.com/office/drawing/2014/main" val="20003"/>
                    </a:ext>
                  </a:extLst>
                </a:gridCol>
              </a:tblGrid>
              <a:tr h="611717">
                <a:tc>
                  <a:txBody>
                    <a:bodyPr/>
                    <a:lstStyle/>
                    <a:p>
                      <a:r>
                        <a:rPr lang="mn-MN" noProof="1" smtClean="0">
                          <a:solidFill>
                            <a:schemeClr val="bg1"/>
                          </a:solidFill>
                        </a:rPr>
                        <a:t>Аймгийн</a:t>
                      </a:r>
                      <a:r>
                        <a:rPr lang="mn-MN" baseline="0" noProof="1" smtClean="0">
                          <a:solidFill>
                            <a:schemeClr val="bg1"/>
                          </a:solidFill>
                        </a:rPr>
                        <a:t> хэмжээнд</a:t>
                      </a:r>
                      <a:endParaRPr lang="en-US" noProof="1">
                        <a:solidFill>
                          <a:schemeClr val="bg1"/>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mn-MN" noProof="1" smtClean="0">
                          <a:solidFill>
                            <a:schemeClr val="bg1"/>
                          </a:solidFill>
                        </a:rPr>
                        <a:t>2018</a:t>
                      </a:r>
                      <a:endParaRPr lang="en-US" noProof="1">
                        <a:solidFill>
                          <a:schemeClr val="bg1"/>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mn-MN" noProof="1" smtClean="0">
                          <a:solidFill>
                            <a:schemeClr val="bg1"/>
                          </a:solidFill>
                        </a:rPr>
                        <a:t>2019</a:t>
                      </a:r>
                      <a:r>
                        <a:rPr lang="mn-MN" baseline="0" noProof="1" smtClean="0">
                          <a:solidFill>
                            <a:schemeClr val="bg1"/>
                          </a:solidFill>
                        </a:rPr>
                        <a:t> </a:t>
                      </a:r>
                      <a:endParaRPr lang="en-US" noProof="1">
                        <a:solidFill>
                          <a:schemeClr val="bg1"/>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mn-MN" noProof="1" smtClean="0">
                          <a:solidFill>
                            <a:schemeClr val="bg1"/>
                          </a:solidFill>
                        </a:rPr>
                        <a:t>Нийт хэрэгт эзлэх хувь</a:t>
                      </a:r>
                      <a:endParaRPr lang="en-US" noProof="1">
                        <a:solidFill>
                          <a:schemeClr val="bg1"/>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40110647"/>
                  </a:ext>
                </a:extLst>
              </a:tr>
              <a:tr h="611717">
                <a:tc>
                  <a:txBody>
                    <a:bodyPr/>
                    <a:lstStyle/>
                    <a:p>
                      <a:r>
                        <a:rPr lang="mn-MN" noProof="1" smtClean="0">
                          <a:solidFill>
                            <a:schemeClr val="tx1">
                              <a:lumMod val="75000"/>
                              <a:lumOff val="25000"/>
                            </a:schemeClr>
                          </a:solidFill>
                        </a:rPr>
                        <a:t>Хүнийг</a:t>
                      </a:r>
                      <a:r>
                        <a:rPr lang="mn-MN" baseline="0" noProof="1" smtClean="0">
                          <a:solidFill>
                            <a:schemeClr val="tx1">
                              <a:lumMod val="75000"/>
                              <a:lumOff val="25000"/>
                            </a:schemeClr>
                          </a:solidFill>
                        </a:rPr>
                        <a:t> алах гэмт хэрэг</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mn-MN" noProof="1" smtClean="0">
                          <a:solidFill>
                            <a:schemeClr val="tx1">
                              <a:lumMod val="75000"/>
                              <a:lumOff val="25000"/>
                            </a:schemeClr>
                          </a:solidFill>
                        </a:rPr>
                        <a:t>7</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9</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1,8</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3770153"/>
                  </a:ext>
                </a:extLst>
              </a:tr>
              <a:tr h="611717">
                <a:tc>
                  <a:txBody>
                    <a:bodyPr/>
                    <a:lstStyle/>
                    <a:p>
                      <a:r>
                        <a:rPr lang="mn-MN" noProof="1" smtClean="0">
                          <a:solidFill>
                            <a:schemeClr val="tx1">
                              <a:lumMod val="75000"/>
                              <a:lumOff val="25000"/>
                            </a:schemeClr>
                          </a:solidFill>
                        </a:rPr>
                        <a:t>ХЭМХБЭсрэг</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mn-MN" noProof="1" smtClean="0">
                          <a:solidFill>
                            <a:schemeClr val="tx1">
                              <a:lumMod val="75000"/>
                              <a:lumOff val="25000"/>
                            </a:schemeClr>
                          </a:solidFill>
                        </a:rPr>
                        <a:t>182</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177</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34,5</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9481187"/>
                  </a:ext>
                </a:extLst>
              </a:tr>
              <a:tr h="611717">
                <a:tc>
                  <a:txBody>
                    <a:bodyPr/>
                    <a:lstStyle/>
                    <a:p>
                      <a:r>
                        <a:rPr lang="mn-MN" noProof="1" smtClean="0">
                          <a:solidFill>
                            <a:schemeClr val="tx1">
                              <a:lumMod val="75000"/>
                              <a:lumOff val="25000"/>
                            </a:schemeClr>
                          </a:solidFill>
                        </a:rPr>
                        <a:t>Малын</a:t>
                      </a:r>
                      <a:r>
                        <a:rPr lang="mn-MN" baseline="0" noProof="1" smtClean="0">
                          <a:solidFill>
                            <a:schemeClr val="tx1">
                              <a:lumMod val="75000"/>
                              <a:lumOff val="25000"/>
                            </a:schemeClr>
                          </a:solidFill>
                        </a:rPr>
                        <a:t> хулгай</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mn-MN" noProof="1" smtClean="0">
                          <a:solidFill>
                            <a:schemeClr val="tx1">
                              <a:lumMod val="75000"/>
                              <a:lumOff val="25000"/>
                            </a:schemeClr>
                          </a:solidFill>
                        </a:rPr>
                        <a:t>8</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13</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2,5</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7238111"/>
                  </a:ext>
                </a:extLst>
              </a:tr>
              <a:tr h="611717">
                <a:tc>
                  <a:txBody>
                    <a:bodyPr/>
                    <a:lstStyle/>
                    <a:p>
                      <a:r>
                        <a:rPr lang="mn-MN" noProof="1" smtClean="0">
                          <a:solidFill>
                            <a:schemeClr val="tx1">
                              <a:lumMod val="75000"/>
                              <a:lumOff val="25000"/>
                            </a:schemeClr>
                          </a:solidFill>
                        </a:rPr>
                        <a:t>Өмчийн</a:t>
                      </a:r>
                      <a:r>
                        <a:rPr lang="mn-MN" baseline="0" noProof="1" smtClean="0">
                          <a:solidFill>
                            <a:schemeClr val="tx1">
                              <a:lumMod val="75000"/>
                              <a:lumOff val="25000"/>
                            </a:schemeClr>
                          </a:solidFill>
                        </a:rPr>
                        <a:t> хулгай</a:t>
                      </a:r>
                      <a:r>
                        <a:rPr lang="en-US" noProof="1" smtClean="0">
                          <a:solidFill>
                            <a:schemeClr val="tx1">
                              <a:lumMod val="75000"/>
                              <a:lumOff val="25000"/>
                            </a:schemeClr>
                          </a:solidFill>
                        </a:rPr>
                        <a:t> </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mn-MN" noProof="1" smtClean="0">
                          <a:solidFill>
                            <a:schemeClr val="tx1">
                              <a:lumMod val="75000"/>
                              <a:lumOff val="25000"/>
                            </a:schemeClr>
                          </a:solidFill>
                        </a:rPr>
                        <a:t>63</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17,8</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727642"/>
                  </a:ext>
                </a:extLst>
              </a:tr>
              <a:tr h="611717">
                <a:tc>
                  <a:txBody>
                    <a:bodyPr/>
                    <a:lstStyle/>
                    <a:p>
                      <a:r>
                        <a:rPr lang="mn-MN" noProof="1" smtClean="0">
                          <a:solidFill>
                            <a:schemeClr val="tx1">
                              <a:lumMod val="75000"/>
                              <a:lumOff val="25000"/>
                            </a:schemeClr>
                          </a:solidFill>
                        </a:rPr>
                        <a:t>ХАБТХАЖЭсрэг</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mn-MN" noProof="1" smtClean="0">
                          <a:solidFill>
                            <a:schemeClr val="tx1">
                              <a:lumMod val="75000"/>
                              <a:lumOff val="25000"/>
                            </a:schemeClr>
                          </a:solidFill>
                        </a:rPr>
                        <a:t>49</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92</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12,1</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11717">
                <a:tc>
                  <a:txBody>
                    <a:bodyPr/>
                    <a:lstStyle/>
                    <a:p>
                      <a:r>
                        <a:rPr lang="mn-MN" noProof="1" smtClean="0">
                          <a:solidFill>
                            <a:schemeClr val="tx1">
                              <a:lumMod val="75000"/>
                              <a:lumOff val="25000"/>
                            </a:schemeClr>
                          </a:solidFill>
                        </a:rPr>
                        <a:t>Залилах</a:t>
                      </a:r>
                      <a:r>
                        <a:rPr lang="mn-MN" baseline="0" noProof="1" smtClean="0">
                          <a:solidFill>
                            <a:schemeClr val="tx1">
                              <a:lumMod val="75000"/>
                              <a:lumOff val="25000"/>
                            </a:schemeClr>
                          </a:solidFill>
                        </a:rPr>
                        <a:t> гэмт хэрэг</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mn-MN" noProof="1" smtClean="0">
                          <a:solidFill>
                            <a:schemeClr val="tx1">
                              <a:lumMod val="75000"/>
                              <a:lumOff val="25000"/>
                            </a:schemeClr>
                          </a:solidFill>
                        </a:rPr>
                        <a:t>27</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29</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5,3</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11717">
                <a:tc>
                  <a:txBody>
                    <a:bodyPr/>
                    <a:lstStyle/>
                    <a:p>
                      <a:r>
                        <a:rPr lang="mn-MN" noProof="1" smtClean="0">
                          <a:solidFill>
                            <a:schemeClr val="tx1">
                              <a:lumMod val="75000"/>
                              <a:lumOff val="25000"/>
                            </a:schemeClr>
                          </a:solidFill>
                        </a:rPr>
                        <a:t>бусад</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mn-MN" noProof="1" smtClean="0">
                          <a:solidFill>
                            <a:schemeClr val="tx1">
                              <a:lumMod val="75000"/>
                              <a:lumOff val="25000"/>
                            </a:schemeClr>
                          </a:solidFill>
                        </a:rPr>
                        <a:t>37</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71</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mn-MN" noProof="1" smtClean="0">
                          <a:solidFill>
                            <a:schemeClr val="tx1">
                              <a:lumMod val="75000"/>
                              <a:lumOff val="25000"/>
                            </a:schemeClr>
                          </a:solidFill>
                        </a:rPr>
                        <a:t>13,8</a:t>
                      </a:r>
                      <a:endParaRPr lang="en-US" noProof="1">
                        <a:solidFill>
                          <a:schemeClr val="tx1">
                            <a:lumMod val="75000"/>
                            <a:lumOff val="25000"/>
                          </a:schemeClr>
                        </a:solidFill>
                      </a:endParaRPr>
                    </a:p>
                  </a:txBody>
                  <a:tcPr marL="124691" marR="124691" marT="137160" marB="1371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 name="Slide Number Placeholder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a:lstStyle/>
          <a:p>
            <a:fld id="{058DB212-BFA2-403F-85EF-DFD3FF6D973A}" type="slidenum">
              <a:rPr lang="en-US" smtClean="0"/>
              <a:pPr/>
              <a:t>14</a:t>
            </a:fld>
            <a:endParaRPr lang="en-US" dirty="0"/>
          </a:p>
        </p:txBody>
      </p:sp>
    </p:spTree>
    <p:extLst>
      <p:ext uri="{BB962C8B-B14F-4D97-AF65-F5344CB8AC3E}">
        <p14:creationId xmlns:p14="http://schemas.microsoft.com/office/powerpoint/2010/main" val="975879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E3E5D81-FEA3-4E36-ABF0-EB16C1A27C83}"/>
              </a:ext>
            </a:extLst>
          </p:cNvPr>
          <p:cNvSpPr>
            <a:spLocks noGrp="1"/>
          </p:cNvSpPr>
          <p:nvPr>
            <p:ph type="title"/>
          </p:nvPr>
        </p:nvSpPr>
        <p:spPr/>
        <p:txBody>
          <a:bodyPr/>
          <a:lstStyle/>
          <a:p>
            <a:r>
              <a:rPr lang="en-US" dirty="0"/>
              <a:t>Large image slide</a:t>
            </a:r>
          </a:p>
        </p:txBody>
      </p:sp>
      <p:pic>
        <p:nvPicPr>
          <p:cNvPr id="11" name="Picture Placeholder 10" descr="stack of books" title="stack of books">
            <a:extLst>
              <a:ext uri="{FF2B5EF4-FFF2-40B4-BE49-F238E27FC236}">
                <a16:creationId xmlns:a16="http://schemas.microsoft.com/office/drawing/2014/main" id="{B9070B9B-C81D-4B09-8D71-2F13478DF603}"/>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234548" y="297771"/>
            <a:ext cx="11587723" cy="5858250"/>
          </a:xfrm>
        </p:spPr>
      </p:pic>
      <p:sp>
        <p:nvSpPr>
          <p:cNvPr id="4" name="Text Placeholder 3">
            <a:extLst>
              <a:ext uri="{FF2B5EF4-FFF2-40B4-BE49-F238E27FC236}">
                <a16:creationId xmlns:a16="http://schemas.microsoft.com/office/drawing/2014/main" id="{7EE74F7E-F9D0-415C-9E3A-A14801E28816}"/>
              </a:ext>
            </a:extLst>
          </p:cNvPr>
          <p:cNvSpPr>
            <a:spLocks noGrp="1"/>
          </p:cNvSpPr>
          <p:nvPr>
            <p:ph type="body" sz="quarter" idx="14"/>
          </p:nvPr>
        </p:nvSpPr>
        <p:spPr>
          <a:xfrm rot="21326984">
            <a:off x="592500" y="2111990"/>
            <a:ext cx="5511741" cy="2360041"/>
          </a:xfrm>
        </p:spPr>
        <p:txBody>
          <a:bodyPr/>
          <a:lstStyle/>
          <a:p>
            <a:r>
              <a:rPr lang="mn-MN" noProof="1" smtClean="0"/>
              <a:t>Сумын хэмжээнд 2019 онд  8 гэмт хэрэг гарч урьд оныхоос 1-ээр өссөн байна.Аймгийн хэмжээнд гэмт хэргийн илрүүлэлт 57,2 хувьтай байна.</a:t>
            </a:r>
            <a:endParaRPr lang="en-US" noProof="1"/>
          </a:p>
        </p:txBody>
      </p:sp>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7"/>
          </p:nvPr>
        </p:nvSpPr>
        <p:spPr/>
        <p:txBody>
          <a:bodyPr/>
          <a:lstStyle/>
          <a:p>
            <a:fld id="{058DB212-BFA2-403F-85EF-DFD3FF6D973A}" type="slidenum">
              <a:rPr lang="en-US" smtClean="0"/>
              <a:pPr/>
              <a:t>15</a:t>
            </a:fld>
            <a:endParaRPr lang="en-US" dirty="0"/>
          </a:p>
        </p:txBody>
      </p:sp>
    </p:spTree>
    <p:extLst>
      <p:ext uri="{BB962C8B-B14F-4D97-AF65-F5344CB8AC3E}">
        <p14:creationId xmlns:p14="http://schemas.microsoft.com/office/powerpoint/2010/main" val="356779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211085418"/>
              </p:ext>
            </p:extLst>
          </p:nvPr>
        </p:nvGraphicFramePr>
        <p:xfrm>
          <a:off x="658813" y="1619250"/>
          <a:ext cx="10863262" cy="39338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4"/>
          </p:nvPr>
        </p:nvSpPr>
        <p:spPr/>
        <p:txBody>
          <a:bodyPr/>
          <a:lstStyle/>
          <a:p>
            <a:fld id="{058DB212-BFA2-403F-85EF-DFD3FF6D973A}" type="slidenum">
              <a:rPr lang="en-US" noProof="0" smtClean="0"/>
              <a:pPr/>
              <a:t>16</a:t>
            </a:fld>
            <a:endParaRPr lang="en-US" noProof="0"/>
          </a:p>
        </p:txBody>
      </p:sp>
      <p:sp>
        <p:nvSpPr>
          <p:cNvPr id="4" name="Title 3"/>
          <p:cNvSpPr>
            <a:spLocks noGrp="1"/>
          </p:cNvSpPr>
          <p:nvPr>
            <p:ph type="title"/>
          </p:nvPr>
        </p:nvSpPr>
        <p:spPr/>
        <p:txBody>
          <a:bodyPr/>
          <a:lstStyle/>
          <a:p>
            <a:r>
              <a:rPr lang="mn-MN" dirty="0" smtClean="0"/>
              <a:t>ГХУССЗөвлөлийн төсвийн зарцуулалт</a:t>
            </a:r>
            <a:endParaRPr lang="en-US" dirty="0"/>
          </a:p>
        </p:txBody>
      </p:sp>
    </p:spTree>
    <p:extLst>
      <p:ext uri="{BB962C8B-B14F-4D97-AF65-F5344CB8AC3E}">
        <p14:creationId xmlns:p14="http://schemas.microsoft.com/office/powerpoint/2010/main" val="913879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Book edges and pages along a shelf" title="Book edges and pages along a shelf">
            <a:extLst>
              <a:ext uri="{FF2B5EF4-FFF2-40B4-BE49-F238E27FC236}">
                <a16:creationId xmlns:a16="http://schemas.microsoft.com/office/drawing/2014/main" id="{0AD7CA0E-1237-4023-B66A-8228886BE0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245006" y="136809"/>
            <a:ext cx="11703600" cy="6415904"/>
          </a:xfrm>
        </p:spPr>
      </p:pic>
      <p:sp>
        <p:nvSpPr>
          <p:cNvPr id="5" name="Text Placeholder 4">
            <a:extLst>
              <a:ext uri="{FF2B5EF4-FFF2-40B4-BE49-F238E27FC236}">
                <a16:creationId xmlns:a16="http://schemas.microsoft.com/office/drawing/2014/main" id="{136F567F-B255-41F7-B5B6-1BEB6722D476}"/>
              </a:ext>
            </a:extLst>
          </p:cNvPr>
          <p:cNvSpPr>
            <a:spLocks noGrp="1"/>
          </p:cNvSpPr>
          <p:nvPr>
            <p:ph type="subTitle" idx="1"/>
          </p:nvPr>
        </p:nvSpPr>
        <p:spPr>
          <a:xfrm>
            <a:off x="2524820" y="2730237"/>
            <a:ext cx="9423786" cy="1937307"/>
          </a:xfrm>
        </p:spPr>
        <p:txBody>
          <a:bodyPr/>
          <a:lstStyle/>
          <a:p>
            <a:r>
              <a:rPr lang="mn-MN" noProof="1" smtClean="0"/>
              <a:t>Төсвийн зарцуулалт:</a:t>
            </a:r>
          </a:p>
          <a:p>
            <a:r>
              <a:rPr lang="mn-MN" noProof="1" smtClean="0"/>
              <a:t>Нийт:1630,0 Үүнээс шатахуунд 1155.5,  бичиг хэрэг 204.0, тэмцээн уралдаанд 169.5, тоног төхөөрөмж  59.0 төгрөг тус тус зарцуулжээ.</a:t>
            </a:r>
            <a:endParaRPr lang="en-US" noProof="1"/>
          </a:p>
        </p:txBody>
      </p:sp>
      <p:sp>
        <p:nvSpPr>
          <p:cNvPr id="9" name="Text Placeholder 8">
            <a:extLst>
              <a:ext uri="{FF2B5EF4-FFF2-40B4-BE49-F238E27FC236}">
                <a16:creationId xmlns:a16="http://schemas.microsoft.com/office/drawing/2014/main" id="{EB4E6EDA-35E8-4F00-B170-CB0BCEE4B671}"/>
              </a:ext>
            </a:extLst>
          </p:cNvPr>
          <p:cNvSpPr>
            <a:spLocks noGrp="1"/>
          </p:cNvSpPr>
          <p:nvPr>
            <p:ph type="body" sz="quarter" idx="11"/>
          </p:nvPr>
        </p:nvSpPr>
        <p:spPr>
          <a:xfrm>
            <a:off x="1332097" y="4321121"/>
            <a:ext cx="8282683" cy="782252"/>
          </a:xfrm>
        </p:spPr>
        <p:txBody>
          <a:bodyPr/>
          <a:lstStyle/>
          <a:p>
            <a:r>
              <a:rPr lang="mn-MN" dirty="0" smtClean="0"/>
              <a:t>  </a:t>
            </a:r>
            <a:endParaRPr lang="en-US" dirty="0"/>
          </a:p>
        </p:txBody>
      </p:sp>
      <p:sp>
        <p:nvSpPr>
          <p:cNvPr id="3" name="Title 2">
            <a:extLst>
              <a:ext uri="{FF2B5EF4-FFF2-40B4-BE49-F238E27FC236}">
                <a16:creationId xmlns:a16="http://schemas.microsoft.com/office/drawing/2014/main" id="{209C8CAF-97DF-4086-B081-EAFD83FAC05C}"/>
              </a:ext>
            </a:extLst>
          </p:cNvPr>
          <p:cNvSpPr>
            <a:spLocks noGrp="1"/>
          </p:cNvSpPr>
          <p:nvPr>
            <p:ph type="ctrTitle"/>
          </p:nvPr>
        </p:nvSpPr>
        <p:spPr>
          <a:xfrm>
            <a:off x="1056810" y="1204211"/>
            <a:ext cx="3717377" cy="1543717"/>
          </a:xfrm>
        </p:spPr>
        <p:txBody>
          <a:bodyPr/>
          <a:lstStyle/>
          <a:p>
            <a:pPr>
              <a:lnSpc>
                <a:spcPts val="5500"/>
              </a:lnSpc>
            </a:pPr>
            <a:r>
              <a:rPr lang="en-US" dirty="0"/>
              <a:t>Thank You</a:t>
            </a:r>
          </a:p>
        </p:txBody>
      </p:sp>
      <p:grpSp>
        <p:nvGrpSpPr>
          <p:cNvPr id="131" name="Group 130">
            <a:extLst>
              <a:ext uri="{FF2B5EF4-FFF2-40B4-BE49-F238E27FC236}">
                <a16:creationId xmlns:a16="http://schemas.microsoft.com/office/drawing/2014/main" id="{2BB62878-4165-425B-8050-03CCF7C9A8E8}"/>
              </a:ext>
              <a:ext uri="{C183D7F6-B498-43B3-948B-1728B52AA6E4}">
                <adec:decorative xmlns:adec="http://schemas.microsoft.com/office/drawing/2017/decorative" xmlns="" val="1"/>
              </a:ext>
            </a:extLst>
          </p:cNvPr>
          <p:cNvGrpSpPr>
            <a:grpSpLocks noChangeAspect="1"/>
          </p:cNvGrpSpPr>
          <p:nvPr/>
        </p:nvGrpSpPr>
        <p:grpSpPr>
          <a:xfrm rot="846514">
            <a:off x="9046039" y="4397208"/>
            <a:ext cx="1137481" cy="1090735"/>
            <a:chOff x="7976201" y="850024"/>
            <a:chExt cx="1137481" cy="1090735"/>
          </a:xfrm>
        </p:grpSpPr>
        <p:sp>
          <p:nvSpPr>
            <p:cNvPr id="132" name="Freeform: Shape 131">
              <a:extLst>
                <a:ext uri="{FF2B5EF4-FFF2-40B4-BE49-F238E27FC236}">
                  <a16:creationId xmlns:a16="http://schemas.microsoft.com/office/drawing/2014/main" id="{C2C5C432-0735-4D54-A8D5-B3E55F1C894F}"/>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E5B64C68-25A8-4C8E-8FDF-1B46FD3DFBB3}"/>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49B2A62-FF33-4434-9398-7D07ACD9FC5C}"/>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3C1B344-0955-4A1E-A28B-016BA0203129}"/>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B3496379-D636-4EDC-9018-0B629A029DE1}"/>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FC972E6C-8CAB-4A09-BA45-D793EF93D050}"/>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54E4CDD1-46D1-48C0-A6C7-C7F2CF999EBC}"/>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01F231F-40CD-4ACD-9BA5-47C36CCE90A0}"/>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51D9128-2B44-4D6F-A754-007D3FDA4278}"/>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EE422CC6-BBD1-4E7C-80D6-9A861D56A7C3}"/>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95A6123B-B4C2-4A2E-862C-7D597B8CE581}"/>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1448B477-CB33-4321-8191-7E5DDC030A59}"/>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AD42F381-E8C5-44BB-8AB1-11E4050AD0BF}"/>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325" name="Group 324">
            <a:extLst>
              <a:ext uri="{FF2B5EF4-FFF2-40B4-BE49-F238E27FC236}">
                <a16:creationId xmlns:a16="http://schemas.microsoft.com/office/drawing/2014/main" id="{55217794-C852-444C-9E5C-3ED38097FC1F}"/>
              </a:ext>
              <a:ext uri="{C183D7F6-B498-43B3-948B-1728B52AA6E4}">
                <adec:decorative xmlns:adec="http://schemas.microsoft.com/office/drawing/2017/decorative" xmlns="" val="1"/>
              </a:ext>
            </a:extLst>
          </p:cNvPr>
          <p:cNvGrpSpPr>
            <a:grpSpLocks noChangeAspect="1"/>
          </p:cNvGrpSpPr>
          <p:nvPr/>
        </p:nvGrpSpPr>
        <p:grpSpPr>
          <a:xfrm>
            <a:off x="10125034" y="816121"/>
            <a:ext cx="1241519" cy="676112"/>
            <a:chOff x="69329" y="3410351"/>
            <a:chExt cx="1128654" cy="614647"/>
          </a:xfrm>
        </p:grpSpPr>
        <p:sp>
          <p:nvSpPr>
            <p:cNvPr id="321" name="Freeform: Shape 320">
              <a:extLst>
                <a:ext uri="{FF2B5EF4-FFF2-40B4-BE49-F238E27FC236}">
                  <a16:creationId xmlns:a16="http://schemas.microsoft.com/office/drawing/2014/main"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spTree>
    <p:extLst>
      <p:ext uri="{BB962C8B-B14F-4D97-AF65-F5344CB8AC3E}">
        <p14:creationId xmlns:p14="http://schemas.microsoft.com/office/powerpoint/2010/main" val="53848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2774052" y="4796358"/>
            <a:ext cx="3598000" cy="1233073"/>
          </a:xfrm>
        </p:spPr>
        <p:txBody>
          <a:bodyPr/>
          <a:lstStyle/>
          <a:p>
            <a:r>
              <a:rPr lang="mn-MN" noProof="1" smtClean="0"/>
              <a:t>Зохион байгуулалтын ажил</a:t>
            </a:r>
            <a:endParaRPr lang="en-US" noProof="1"/>
          </a:p>
        </p:txBody>
      </p:sp>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304801" y="431801"/>
            <a:ext cx="6352582" cy="4965700"/>
          </a:xfrm>
        </p:spPr>
        <p:txBody>
          <a:bodyPr/>
          <a:lstStyle/>
          <a:p>
            <a:pPr>
              <a:lnSpc>
                <a:spcPts val="5500"/>
              </a:lnSpc>
            </a:pPr>
            <a:r>
              <a:rPr lang="mn-MN" sz="1000" dirty="0" smtClean="0">
                <a:latin typeface="AGBengaly Mon" pitchFamily="2" charset="0"/>
              </a:rPr>
              <a:t>                                               </a:t>
            </a:r>
            <a:r>
              <a:rPr lang="mn-MN" sz="2400" dirty="0" smtClean="0">
                <a:latin typeface="AGBengaly Mon" pitchFamily="2" charset="0"/>
              </a:rPr>
              <a:t>ГХУССЗөвлөлийн  2018 оны ажлын тайлангаа  сумын тө вийн  иргэдэдэд МЭДЭЭЛЛИЙН   цагаар,  хөдөөгийн иргэдэд  багуудын ИНХ-аар хүргэж  нийт   291 иргэнийг хамруулж  271 иргэнээс санал асуулгын хуудсаар сана л  авхад  зөвлөлийн  ажилтай   холбоотой 3 санал   гарсныг   төлөвлөлтөндөө   тусгаж   ажиллав.</a:t>
            </a:r>
            <a:endParaRPr lang="en-US" sz="2400" dirty="0">
              <a:latin typeface="AGBengaly Mon" pitchFamily="2" charset="0"/>
            </a:endParaRPr>
          </a:p>
        </p:txBody>
      </p:sp>
      <p:grpSp>
        <p:nvGrpSpPr>
          <p:cNvPr id="35" name="Group 34">
            <a:extLst>
              <a:ext uri="{FF2B5EF4-FFF2-40B4-BE49-F238E27FC236}">
                <a16:creationId xmlns:a16="http://schemas.microsoft.com/office/drawing/2014/main" id="{085EAAB4-E45B-472F-8D9A-D62A91B64E08}"/>
              </a:ext>
              <a:ext uri="{C183D7F6-B498-43B3-948B-1728B52AA6E4}">
                <adec:decorative xmlns:adec="http://schemas.microsoft.com/office/drawing/2017/decorative" xmlns="" val="1"/>
              </a:ext>
            </a:extLst>
          </p:cNvPr>
          <p:cNvGrpSpPr/>
          <p:nvPr/>
        </p:nvGrpSpPr>
        <p:grpSpPr>
          <a:xfrm rot="20760045">
            <a:off x="5289253" y="2759773"/>
            <a:ext cx="1513987" cy="1451769"/>
            <a:chOff x="7976201" y="850024"/>
            <a:chExt cx="1137481" cy="1090735"/>
          </a:xfrm>
        </p:grpSpPr>
        <p:sp>
          <p:nvSpPr>
            <p:cNvPr id="36" name="Freeform: Shape 35">
              <a:extLst>
                <a:ext uri="{FF2B5EF4-FFF2-40B4-BE49-F238E27FC236}">
                  <a16:creationId xmlns:a16="http://schemas.microsoft.com/office/drawing/2014/main" id="{FD8131A4-B1F1-4BF4-8FE3-4709CCF5B11C}"/>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1D7ACD4-FB7D-4BDD-AED9-852F1FE63E75}"/>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B655DA7F-24EC-4953-9BD3-EB2C031BEB5B}"/>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8E3D00F-3FBA-4DA8-9567-2BC6CDEE69BE}"/>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45749E8-9D88-451E-9CF2-922E76F2B2EB}"/>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1BD6E258-FEA0-409F-8F7D-F32297684C5F}"/>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0293828-C9D3-46C7-930D-D35348DD4BFF}"/>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B839BC30-DC0D-4D20-A508-32A5D9D6F7D1}"/>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42385431-18F4-4426-8D23-AF54F967EACD}"/>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B739CED-C802-4150-BE0A-D1AE1A289542}"/>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DE60A20-536D-4030-8E9E-B48D65AF2473}"/>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FCE18A1-8DDA-4D6B-BD6A-BE889EDCAEE8}"/>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7F9BD38-8EE5-4976-A3C1-32E52731ABDC}"/>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fld id="{058DB212-BFA2-403F-85EF-DFD3FF6D973A}" type="slidenum">
              <a:rPr lang="en-US" smtClean="0"/>
              <a:pPr/>
              <a:t>2</a:t>
            </a:fld>
            <a:endParaRPr lang="en-US" dirty="0"/>
          </a:p>
        </p:txBody>
      </p:sp>
      <p:pic>
        <p:nvPicPr>
          <p:cNvPr id="58" name="Picture Placeholder 57" descr="D:\2019-09-02\Documents\DSC_0160 - Copy.JPG"/>
          <p:cNvPicPr>
            <a:picLocks noGrp="1"/>
          </p:cNvPicPr>
          <p:nvPr>
            <p:ph type="pic" sz="quarter" idx="12"/>
          </p:nvPr>
        </p:nvPicPr>
        <p:blipFill>
          <a:blip r:embed="rId2" cstate="print">
            <a:extLst>
              <a:ext uri="{28A0092B-C50C-407E-A947-70E740481C1C}">
                <a14:useLocalDpi xmlns:a14="http://schemas.microsoft.com/office/drawing/2010/main" val="0"/>
              </a:ext>
            </a:extLst>
          </a:blip>
          <a:srcRect l="18084" r="18084"/>
          <a:stretch>
            <a:fillRect/>
          </a:stretch>
        </p:blipFill>
        <p:spPr bwMode="auto">
          <a:xfrm rot="225446">
            <a:off x="6988175" y="237320"/>
            <a:ext cx="4875742" cy="5975449"/>
          </a:xfrm>
          <a:prstGeom prst="rect">
            <a:avLst/>
          </a:prstGeom>
          <a:noFill/>
          <a:ln>
            <a:noFill/>
          </a:ln>
        </p:spPr>
      </p:pic>
    </p:spTree>
    <p:extLst>
      <p:ext uri="{BB962C8B-B14F-4D97-AF65-F5344CB8AC3E}">
        <p14:creationId xmlns:p14="http://schemas.microsoft.com/office/powerpoint/2010/main" val="201304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mn-MN" dirty="0" smtClean="0"/>
              <a:t>Сургалт мэдээлэл</a:t>
            </a:r>
            <a:endParaRPr lang="en-US" dirty="0"/>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p:txBody>
          <a:bodyPr/>
          <a:lstStyle/>
          <a:p>
            <a:r>
              <a:rPr lang="mn-MN" noProof="1" smtClean="0"/>
              <a:t>Багуудын инх-аар</a:t>
            </a:r>
            <a:endParaRPr lang="en-US" noProof="1"/>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p:txBody>
          <a:bodyPr/>
          <a:lstStyle/>
          <a:p>
            <a:r>
              <a:rPr lang="mn-MN" sz="2400" dirty="0" smtClean="0"/>
              <a:t>Гэмт хэргийн нөхцөл байдлын талаар мэдээлэл</a:t>
            </a:r>
          </a:p>
          <a:p>
            <a:r>
              <a:rPr lang="mn-MN" sz="2400" dirty="0" smtClean="0"/>
              <a:t>Малын хулгайн гэмт хэргийн талаар</a:t>
            </a:r>
          </a:p>
          <a:p>
            <a:r>
              <a:rPr lang="mn-MN" sz="2400" dirty="0" smtClean="0"/>
              <a:t>Гэр бүлийн хүчирхийллийн талаар</a:t>
            </a:r>
          </a:p>
          <a:p>
            <a:r>
              <a:rPr lang="mn-MN" sz="2400" dirty="0" smtClean="0"/>
              <a:t>Авто техникийн улсын үзлэгийн зар зэрэг мэдээллийг 84 иргэнд хүргэв</a:t>
            </a:r>
          </a:p>
        </p:txBody>
      </p:sp>
      <p:grpSp>
        <p:nvGrpSpPr>
          <p:cNvPr id="38" name="Group 37">
            <a:extLst>
              <a:ext uri="{FF2B5EF4-FFF2-40B4-BE49-F238E27FC236}">
                <a16:creationId xmlns:a16="http://schemas.microsoft.com/office/drawing/2014/main" id="{62D7FB1E-5AA9-4E84-8112-DAB89487ED15}"/>
              </a:ext>
              <a:ext uri="{C183D7F6-B498-43B3-948B-1728B52AA6E4}">
                <adec:decorative xmlns:adec="http://schemas.microsoft.com/office/drawing/2017/decorative" xmlns="" val="1"/>
              </a:ext>
            </a:extLst>
          </p:cNvPr>
          <p:cNvGrpSpPr>
            <a:grpSpLocks noChangeAspect="1"/>
          </p:cNvGrpSpPr>
          <p:nvPr/>
        </p:nvGrpSpPr>
        <p:grpSpPr>
          <a:xfrm rot="760211">
            <a:off x="5483443" y="983617"/>
            <a:ext cx="1012825" cy="1012825"/>
            <a:chOff x="7950627" y="2930800"/>
            <a:chExt cx="1012825" cy="1012825"/>
          </a:xfrm>
        </p:grpSpPr>
        <p:sp>
          <p:nvSpPr>
            <p:cNvPr id="39" name="Freeform: Shape 38">
              <a:extLst>
                <a:ext uri="{FF2B5EF4-FFF2-40B4-BE49-F238E27FC236}">
                  <a16:creationId xmlns:a16="http://schemas.microsoft.com/office/drawing/2014/main"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sp>
        <p:nvSpPr>
          <p:cNvPr id="6" name="Picture Placeholder 5"/>
          <p:cNvSpPr>
            <a:spLocks noGrp="1"/>
          </p:cNvSpPr>
          <p:nvPr>
            <p:ph type="pic" sz="quarter" idx="16"/>
          </p:nvPr>
        </p:nvSpPr>
        <p:spPr/>
      </p:sp>
      <p:pic>
        <p:nvPicPr>
          <p:cNvPr id="116" name="Picture 115" descr="D:\2019-09-02\Documents\DSC_022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3091" y="812800"/>
            <a:ext cx="5205045" cy="4907578"/>
          </a:xfrm>
          <a:prstGeom prst="rect">
            <a:avLst/>
          </a:prstGeom>
          <a:noFill/>
          <a:ln>
            <a:noFill/>
          </a:ln>
        </p:spPr>
      </p:pic>
    </p:spTree>
    <p:extLst>
      <p:ext uri="{BB962C8B-B14F-4D97-AF65-F5344CB8AC3E}">
        <p14:creationId xmlns:p14="http://schemas.microsoft.com/office/powerpoint/2010/main" val="85197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mn-MN" dirty="0" smtClean="0"/>
              <a:t>                     СУРГАЛТ  </a:t>
            </a:r>
            <a:endParaRPr lang="en-US" dirty="0"/>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p:txBody>
          <a:bodyPr/>
          <a:lstStyle/>
          <a:p>
            <a:r>
              <a:rPr lang="mn-MN" noProof="1" smtClean="0"/>
              <a:t>                                                                  ЗӨРЧЛИЙН ТУХАЙ ХУУЛЬ</a:t>
            </a:r>
            <a:r>
              <a:rPr lang="en-US" noProof="1" smtClean="0"/>
              <a:t>. </a:t>
            </a:r>
            <a:endParaRPr lang="en-US" noProof="1"/>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p:txBody>
          <a:bodyPr/>
          <a:lstStyle/>
          <a:p>
            <a:r>
              <a:rPr lang="mn-MN" sz="4000" dirty="0" smtClean="0"/>
              <a:t> Бизнес эрхлэгчид, ААНэгжүүдийн төлөөлөлд сургалт хийж 14 иргэн оролцов</a:t>
            </a:r>
            <a:endParaRPr lang="en-US" sz="4000" dirty="0"/>
          </a:p>
        </p:txBody>
      </p:sp>
      <p:grpSp>
        <p:nvGrpSpPr>
          <p:cNvPr id="28" name="Group 27">
            <a:extLst>
              <a:ext uri="{FF2B5EF4-FFF2-40B4-BE49-F238E27FC236}">
                <a16:creationId xmlns:a16="http://schemas.microsoft.com/office/drawing/2014/main" id="{CB549F46-286E-4D11-9B05-3772D7CFFE3E}"/>
              </a:ext>
              <a:ext uri="{C183D7F6-B498-43B3-948B-1728B52AA6E4}">
                <adec:decorative xmlns:adec="http://schemas.microsoft.com/office/drawing/2017/decorative" xmlns="" val="1"/>
              </a:ext>
            </a:extLst>
          </p:cNvPr>
          <p:cNvGrpSpPr>
            <a:grpSpLocks noChangeAspect="1"/>
          </p:cNvGrpSpPr>
          <p:nvPr/>
        </p:nvGrpSpPr>
        <p:grpSpPr>
          <a:xfrm rot="684357">
            <a:off x="5480913" y="4752076"/>
            <a:ext cx="1219200" cy="914400"/>
            <a:chOff x="3403719" y="943599"/>
            <a:chExt cx="1219200" cy="914400"/>
          </a:xfrm>
        </p:grpSpPr>
        <p:sp>
          <p:nvSpPr>
            <p:cNvPr id="29" name="Freeform: Shape 28">
              <a:extLst>
                <a:ext uri="{FF2B5EF4-FFF2-40B4-BE49-F238E27FC236}">
                  <a16:creationId xmlns:a16="http://schemas.microsoft.com/office/drawing/2014/main" id="{CBFE3D08-4E07-43AC-88F3-AAFFC8A7A02E}"/>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5B06464-E6E9-4AF9-A07C-93CFB2945CAE}"/>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0714AFD9-EA2B-4732-8D89-A422FEC49388}"/>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8C4071ED-B908-4AD0-B762-ECD55B711D83}"/>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D1E9393C-16E2-4961-A26E-718666E8ABA3}"/>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590EAC16-0F86-4055-96ED-EB3A6A43FDC3}"/>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6BAF484-711C-490A-8473-9B07F276B982}"/>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184F9CB9-F0C7-4A37-BC9D-5A71A3AC8054}"/>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E983320-20A1-47BB-B1F6-1BA98B601F41}"/>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4586A097-CA82-46EC-87E0-55693A5F23E5}"/>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C22474F-C175-40F7-88D5-9A4180CFEB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782C9DF-8018-4A9C-B4DD-EBF38BE30DC3}"/>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BE5A8348-D894-4A2A-9B06-5E5AFEB61DF8}"/>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07D09DA-4823-45B9-A28C-DC6D416C7749}"/>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1254A8B-65AE-4642-ACB0-6D423E3E4B32}"/>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EC415C24-F216-40BC-9B31-7CBC016A7A70}"/>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A6A080B-3967-4873-9B2B-C692C098210E}"/>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BAAC961F-232C-406A-884C-7A7D7E05F29D}"/>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1AE7FA7A-1C70-4FAE-A102-DA1D04B372A3}"/>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4A9E2B8A-9B90-4370-A0CA-AD716D069834}"/>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38FA074-D6B2-4FC2-9AEA-3609F13AEB29}"/>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68" name="Group 67">
            <a:extLst>
              <a:ext uri="{FF2B5EF4-FFF2-40B4-BE49-F238E27FC236}">
                <a16:creationId xmlns:a16="http://schemas.microsoft.com/office/drawing/2014/main" id="{25C799C8-7AA3-4A61-8CB5-55AED8EFBC11}"/>
              </a:ext>
              <a:ext uri="{C183D7F6-B498-43B3-948B-1728B52AA6E4}">
                <adec:decorative xmlns:adec="http://schemas.microsoft.com/office/drawing/2017/decorative" xmlns="" val="1"/>
              </a:ext>
            </a:extLst>
          </p:cNvPr>
          <p:cNvGrpSpPr>
            <a:grpSpLocks noChangeAspect="1"/>
          </p:cNvGrpSpPr>
          <p:nvPr/>
        </p:nvGrpSpPr>
        <p:grpSpPr>
          <a:xfrm>
            <a:off x="10122372" y="401497"/>
            <a:ext cx="1652462" cy="899905"/>
            <a:chOff x="69329" y="3410351"/>
            <a:chExt cx="1128654" cy="614647"/>
          </a:xfrm>
        </p:grpSpPr>
        <p:sp>
          <p:nvSpPr>
            <p:cNvPr id="69" name="Freeform: Shape 68">
              <a:extLst>
                <a:ext uri="{FF2B5EF4-FFF2-40B4-BE49-F238E27FC236}">
                  <a16:creationId xmlns:a16="http://schemas.microsoft.com/office/drawing/2014/main" id="{0C76A4FA-79EB-4D10-A018-FF96872EC2E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97C26B3C-C82C-4D78-937C-92C52417C861}"/>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8836D5BC-989E-4603-B048-25AF4CD67C99}"/>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5CF2D6F5-323D-4809-B4AF-54BBA4A453BB}"/>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a:t>
            </a:fld>
            <a:endParaRPr lang="en-US" dirty="0"/>
          </a:p>
        </p:txBody>
      </p:sp>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0573" r="10573"/>
          <a:stretch>
            <a:fillRect/>
          </a:stretch>
        </p:blipFill>
        <p:spPr>
          <a:xfrm rot="-240000">
            <a:off x="552710" y="1496980"/>
            <a:ext cx="4952561" cy="4278902"/>
          </a:xfrm>
        </p:spPr>
      </p:pic>
    </p:spTree>
    <p:extLst>
      <p:ext uri="{BB962C8B-B14F-4D97-AF65-F5344CB8AC3E}">
        <p14:creationId xmlns:p14="http://schemas.microsoft.com/office/powerpoint/2010/main" val="348257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4DFCA-A64D-498D-AC7D-5ED4B9F14F2C}"/>
              </a:ext>
            </a:extLst>
          </p:cNvPr>
          <p:cNvSpPr>
            <a:spLocks noGrp="1"/>
          </p:cNvSpPr>
          <p:nvPr>
            <p:ph type="body" sz="quarter" idx="17"/>
          </p:nvPr>
        </p:nvSpPr>
        <p:spPr/>
        <p:txBody>
          <a:bodyPr/>
          <a:lstStyle/>
          <a:p>
            <a:r>
              <a:rPr lang="mn-MN" noProof="1"/>
              <a:t> </a:t>
            </a:r>
            <a:r>
              <a:rPr lang="mn-MN" noProof="1" smtClean="0"/>
              <a:t>                    СУМАНД АНХ УДАА ЦУГЛААН ЗОХИОН БАЙГУУЛАВ</a:t>
            </a:r>
            <a:r>
              <a:rPr lang="en-US" noProof="1" smtClean="0"/>
              <a:t> </a:t>
            </a:r>
            <a:endParaRPr lang="en-US" noProof="1"/>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709025" y="2242300"/>
            <a:ext cx="4254545" cy="360000"/>
          </a:xfrm>
        </p:spPr>
        <p:txBody>
          <a:bodyPr/>
          <a:lstStyle/>
          <a:p>
            <a:r>
              <a:rPr lang="mn-MN" dirty="0" smtClean="0"/>
              <a:t>      ОРОЛЦОО</a:t>
            </a:r>
            <a:endParaRPr lang="en-US" dirty="0"/>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1"/>
          </p:nvPr>
        </p:nvSpPr>
        <p:spPr>
          <a:xfrm>
            <a:off x="368301" y="2476500"/>
            <a:ext cx="3654792" cy="3479800"/>
          </a:xfrm>
        </p:spPr>
        <p:txBody>
          <a:bodyPr/>
          <a:lstStyle/>
          <a:p>
            <a:r>
              <a:rPr lang="mn-MN" sz="2000" dirty="0"/>
              <a:t>Архины хамааралтай иргэдэд Аймгийн Говийн наран цуглааны гишүүн С.Ганбатын санаачилгаар анхны удиртгал Далай бүлгийн АА-н цуглаан хийж аймгаас 2, Дундговь аймгаас Говийн хийморь бүлгийн  5 иргэн урилгаар, сумаас 8   иргэн оролцов</a:t>
            </a:r>
            <a:endParaRPr lang="en-US" sz="2000" noProof="1"/>
          </a:p>
        </p:txBody>
      </p:sp>
      <p:sp>
        <p:nvSpPr>
          <p:cNvPr id="32" name="Freeform: Shape 31">
            <a:extLst>
              <a:ext uri="{FF2B5EF4-FFF2-40B4-BE49-F238E27FC236}">
                <a16:creationId xmlns:a16="http://schemas.microsoft.com/office/drawing/2014/main" id="{23FC5390-52CD-4568-A30F-BBBCDD12EFE0}"/>
              </a:ext>
            </a:extLst>
          </p:cNvPr>
          <p:cNvSpPr/>
          <p:nvPr/>
        </p:nvSpPr>
        <p:spPr>
          <a:xfrm>
            <a:off x="4025900" y="1440362"/>
            <a:ext cx="3727134" cy="3855538"/>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7" name="Text Placeholder 6">
            <a:extLst>
              <a:ext uri="{FF2B5EF4-FFF2-40B4-BE49-F238E27FC236}">
                <a16:creationId xmlns:a16="http://schemas.microsoft.com/office/drawing/2014/main" id="{C0B8B96D-B444-41DE-B8C1-07A2D085542F}"/>
              </a:ext>
            </a:extLst>
          </p:cNvPr>
          <p:cNvSpPr>
            <a:spLocks noGrp="1"/>
          </p:cNvSpPr>
          <p:nvPr>
            <p:ph type="body" sz="quarter" idx="13"/>
          </p:nvPr>
        </p:nvSpPr>
        <p:spPr>
          <a:xfrm>
            <a:off x="7278281" y="2242300"/>
            <a:ext cx="4254545" cy="360000"/>
          </a:xfrm>
        </p:spPr>
        <p:txBody>
          <a:bodyPr/>
          <a:lstStyle/>
          <a:p>
            <a:r>
              <a:rPr lang="mn-MN" dirty="0"/>
              <a:t> </a:t>
            </a:r>
            <a:r>
              <a:rPr lang="mn-MN" dirty="0" smtClean="0"/>
              <a:t>              </a:t>
            </a:r>
            <a:endParaRPr lang="en-US" dirty="0"/>
          </a:p>
        </p:txBody>
      </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5</a:t>
            </a:fld>
            <a:endParaRPr lang="en-US" dirty="0"/>
          </a:p>
        </p:txBody>
      </p:sp>
      <p:pic>
        <p:nvPicPr>
          <p:cNvPr id="12" name="Picture 11" descr="D:\2019-09-02\Documents\48425858_2237348676512462_116639479124459520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5900" y="1346200"/>
            <a:ext cx="3727134" cy="3949700"/>
          </a:xfrm>
          <a:prstGeom prst="ellipse">
            <a:avLst/>
          </a:prstGeom>
          <a:ln>
            <a:noFill/>
          </a:ln>
          <a:effectLst>
            <a:softEdge rad="112500"/>
          </a:effectLst>
        </p:spPr>
      </p:pic>
      <p:sp>
        <p:nvSpPr>
          <p:cNvPr id="9" name="Title 8"/>
          <p:cNvSpPr>
            <a:spLocks noGrp="1"/>
          </p:cNvSpPr>
          <p:nvPr>
            <p:ph type="title"/>
          </p:nvPr>
        </p:nvSpPr>
        <p:spPr/>
        <p:txBody>
          <a:bodyPr/>
          <a:lstStyle/>
          <a:p>
            <a:r>
              <a:rPr lang="mn-MN" dirty="0" smtClean="0"/>
              <a:t>                     АА-н цуглаан</a:t>
            </a:r>
            <a:endParaRPr lang="en-US" dirty="0"/>
          </a:p>
        </p:txBody>
      </p:sp>
      <p:sp>
        <p:nvSpPr>
          <p:cNvPr id="10" name="Content Placeholder 9"/>
          <p:cNvSpPr>
            <a:spLocks noGrp="1"/>
          </p:cNvSpPr>
          <p:nvPr>
            <p:ph sz="half" idx="2"/>
          </p:nvPr>
        </p:nvSpPr>
        <p:spPr>
          <a:xfrm>
            <a:off x="7753034" y="1440362"/>
            <a:ext cx="4197666" cy="4535638"/>
          </a:xfrm>
        </p:spPr>
        <p:txBody>
          <a:bodyPr/>
          <a:lstStyle/>
          <a:p>
            <a:pPr lvl="0"/>
            <a:r>
              <a:rPr lang="mn-MN" sz="1400" dirty="0"/>
              <a:t>Далай бүлгийн цуглааны удиртгал</a:t>
            </a:r>
            <a:endParaRPr lang="en-US" sz="1400" dirty="0"/>
          </a:p>
          <a:p>
            <a:pPr lvl="0"/>
            <a:r>
              <a:rPr lang="mn-MN" sz="1400" dirty="0"/>
              <a:t>Уулзалт цуглаан зохион байгуулах журам</a:t>
            </a:r>
            <a:endParaRPr lang="en-US" sz="1400" dirty="0"/>
          </a:p>
          <a:p>
            <a:pPr lvl="0"/>
            <a:r>
              <a:rPr lang="mn-MN" sz="1400" dirty="0"/>
              <a:t>Цуглааны зарчим</a:t>
            </a:r>
            <a:endParaRPr lang="en-US" sz="1400" dirty="0"/>
          </a:p>
          <a:p>
            <a:pPr lvl="0"/>
            <a:r>
              <a:rPr lang="mn-MN" sz="1400" dirty="0"/>
              <a:t>Хандивын хайрцаг ажиллуулах</a:t>
            </a:r>
            <a:endParaRPr lang="en-US" sz="1400" dirty="0"/>
          </a:p>
          <a:p>
            <a:pPr lvl="0"/>
            <a:r>
              <a:rPr lang="mn-MN" sz="1400" dirty="0"/>
              <a:t>Дараагийн цуглааны ахлагчийг сонгох</a:t>
            </a:r>
            <a:endParaRPr lang="en-US" sz="1400" dirty="0"/>
          </a:p>
          <a:p>
            <a:pPr lvl="0"/>
            <a:r>
              <a:rPr lang="mn-MN" sz="1400" dirty="0"/>
              <a:t>Оюун санааны хөтөлбөрийн 12 зарчмыг </a:t>
            </a:r>
            <a:r>
              <a:rPr lang="mn-MN" sz="1400" dirty="0" smtClean="0"/>
              <a:t>танилцуулан</a:t>
            </a:r>
          </a:p>
          <a:p>
            <a:pPr lvl="0"/>
            <a:r>
              <a:rPr lang="mn-MN" sz="1400" dirty="0"/>
              <a:t>архины хор холбогдол, архинд донтож байх үеийн дурсамж, архинаас гарч амьдралаа төвхнүүлэн эрүүлжиж амьдарч байгаа талаараа “Би яагаад энд ирэв” сэдвээр Өмнөговийн иргэн Н.Зул, Дундговийн иргэн Д.Сергей, Өмнөговийн С.Ганбат нар ярьж сумын ГХУССЗөвлөлөөс цуглааныг тогтмолжуулан цуглаан хийх байр гаргаж өгч архинаас татгалзсан иргэдийн амьдрал ахуйд туслах талаар төлөвлөн мэдээлэл </a:t>
            </a:r>
            <a:r>
              <a:rPr lang="mn-MN" sz="1400" dirty="0" smtClean="0"/>
              <a:t>хий</a:t>
            </a:r>
            <a:endParaRPr lang="en-US" sz="1400" dirty="0"/>
          </a:p>
          <a:p>
            <a:endParaRPr lang="en-US" dirty="0"/>
          </a:p>
        </p:txBody>
      </p:sp>
    </p:spTree>
    <p:extLst>
      <p:ext uri="{BB962C8B-B14F-4D97-AF65-F5344CB8AC3E}">
        <p14:creationId xmlns:p14="http://schemas.microsoft.com/office/powerpoint/2010/main" val="185803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96871" y="2910530"/>
            <a:ext cx="3598000" cy="2330337"/>
          </a:xfrm>
        </p:spPr>
        <p:txBody>
          <a:bodyPr/>
          <a:lstStyle/>
          <a:p>
            <a:r>
              <a:rPr lang="mn-MN" sz="2000" dirty="0" smtClean="0">
                <a:latin typeface="A_Bodoni" panose="020B7200000000000000" pitchFamily="34" charset="0"/>
              </a:rPr>
              <a:t>ДЭВЖЭЭ ТЭМЦЭЭН</a:t>
            </a:r>
          </a:p>
          <a:p>
            <a:r>
              <a:rPr lang="mn-MN" sz="2000" dirty="0" smtClean="0">
                <a:latin typeface="A_Bodoni" panose="020B7200000000000000" pitchFamily="34" charset="0"/>
              </a:rPr>
              <a:t>ГАРЫН АВЛАГА 261 ИРГЭНД ХҮРГЭЖ ТЭМЦЭЭНД 3 БАГИЙН 24 ХҮҮХЭД БАГШ ЭЦЭГ ЭХИЙН ТӨЛӨӨЛӨЛ ОРОЛЦОВ.</a:t>
            </a:r>
            <a:endParaRPr lang="en-US" sz="2000" dirty="0">
              <a:latin typeface="A_Bodoni" panose="020B7200000000000000" pitchFamily="34" charset="0"/>
            </a:endParaRPr>
          </a:p>
        </p:txBody>
      </p:sp>
      <p:sp>
        <p:nvSpPr>
          <p:cNvPr id="3" name="Picture Placeholder 2"/>
          <p:cNvSpPr>
            <a:spLocks noGrp="1"/>
          </p:cNvSpPr>
          <p:nvPr>
            <p:ph type="pic" sz="quarter" idx="12"/>
          </p:nvPr>
        </p:nvSpPr>
        <p:spPr>
          <a:xfrm rot="225446">
            <a:off x="6818765" y="354793"/>
            <a:ext cx="5053297" cy="4083645"/>
          </a:xfrm>
        </p:spPr>
      </p:sp>
      <p:sp>
        <p:nvSpPr>
          <p:cNvPr id="4" name="Slide Number Placeholder 3"/>
          <p:cNvSpPr>
            <a:spLocks noGrp="1"/>
          </p:cNvSpPr>
          <p:nvPr>
            <p:ph type="sldNum" sz="quarter" idx="14"/>
          </p:nvPr>
        </p:nvSpPr>
        <p:spPr/>
        <p:txBody>
          <a:bodyPr/>
          <a:lstStyle/>
          <a:p>
            <a:fld id="{058DB212-BFA2-403F-85EF-DFD3FF6D973A}" type="slidenum">
              <a:rPr lang="en-US" noProof="0" smtClean="0"/>
              <a:pPr/>
              <a:t>6</a:t>
            </a:fld>
            <a:endParaRPr lang="en-US" noProof="0"/>
          </a:p>
        </p:txBody>
      </p:sp>
      <p:sp>
        <p:nvSpPr>
          <p:cNvPr id="5" name="Title 4"/>
          <p:cNvSpPr>
            <a:spLocks noGrp="1"/>
          </p:cNvSpPr>
          <p:nvPr>
            <p:ph type="ctrTitle"/>
          </p:nvPr>
        </p:nvSpPr>
        <p:spPr>
          <a:xfrm>
            <a:off x="869817" y="499513"/>
            <a:ext cx="5198117" cy="1778085"/>
          </a:xfrm>
        </p:spPr>
        <p:txBody>
          <a:bodyPr/>
          <a:lstStyle/>
          <a:p>
            <a:r>
              <a:rPr lang="mn-MN" sz="4000" dirty="0" smtClean="0">
                <a:latin typeface="AGBengaly Mon" pitchFamily="2" charset="0"/>
              </a:rPr>
              <a:t>Гэр бүлийн хүчирхийлэлтэй тэмцэх тухай хууль</a:t>
            </a:r>
            <a:endParaRPr lang="en-US" sz="4000" dirty="0">
              <a:latin typeface="AGBengaly Mon" pitchFamily="2" charset="0"/>
            </a:endParaRPr>
          </a:p>
        </p:txBody>
      </p:sp>
      <p:pic>
        <p:nvPicPr>
          <p:cNvPr id="6" name="Picture 5" descr="C:\Users\MGL\Documents\62112526_638305619966478_5708401356205719552_n.jpg"/>
          <p:cNvPicPr/>
          <p:nvPr/>
        </p:nvPicPr>
        <p:blipFill rotWithShape="1">
          <a:blip r:embed="rId2" cstate="print">
            <a:extLst>
              <a:ext uri="{28A0092B-C50C-407E-A947-70E740481C1C}">
                <a14:useLocalDpi xmlns:a14="http://schemas.microsoft.com/office/drawing/2010/main" val="0"/>
              </a:ext>
            </a:extLst>
          </a:blip>
          <a:srcRect r="291"/>
          <a:stretch/>
        </p:blipFill>
        <p:spPr bwMode="auto">
          <a:xfrm>
            <a:off x="6942668" y="499514"/>
            <a:ext cx="4647403" cy="32850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9042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3598334"/>
            <a:ext cx="4826000" cy="1202266"/>
          </a:xfrm>
        </p:spPr>
        <p:txBody>
          <a:bodyPr/>
          <a:lstStyle/>
          <a:p>
            <a:r>
              <a:rPr lang="mn-MN" dirty="0" smtClean="0"/>
              <a:t>Нэг хором аянд малчид нэгдэв</a:t>
            </a:r>
            <a:endParaRPr lang="en-US" dirty="0"/>
          </a:p>
        </p:txBody>
      </p:sp>
      <p:sp>
        <p:nvSpPr>
          <p:cNvPr id="4" name="Slide Number Placeholder 3"/>
          <p:cNvSpPr>
            <a:spLocks noGrp="1"/>
          </p:cNvSpPr>
          <p:nvPr>
            <p:ph type="sldNum" sz="quarter" idx="14"/>
          </p:nvPr>
        </p:nvSpPr>
        <p:spPr/>
        <p:txBody>
          <a:bodyPr/>
          <a:lstStyle/>
          <a:p>
            <a:fld id="{058DB212-BFA2-403F-85EF-DFD3FF6D973A}" type="slidenum">
              <a:rPr lang="en-US" noProof="0" smtClean="0"/>
              <a:pPr/>
              <a:t>7</a:t>
            </a:fld>
            <a:endParaRPr lang="en-US" noProof="0"/>
          </a:p>
        </p:txBody>
      </p:sp>
      <p:sp>
        <p:nvSpPr>
          <p:cNvPr id="5" name="Title 4"/>
          <p:cNvSpPr>
            <a:spLocks noGrp="1"/>
          </p:cNvSpPr>
          <p:nvPr>
            <p:ph type="ctrTitle"/>
          </p:nvPr>
        </p:nvSpPr>
        <p:spPr>
          <a:xfrm>
            <a:off x="652804" y="956714"/>
            <a:ext cx="5198117" cy="1778085"/>
          </a:xfrm>
        </p:spPr>
        <p:txBody>
          <a:bodyPr/>
          <a:lstStyle/>
          <a:p>
            <a:r>
              <a:rPr lang="mn-MN" dirty="0" smtClean="0"/>
              <a:t>НЭГ ХОРОМ аян</a:t>
            </a:r>
            <a:endParaRPr lang="en-US" dirty="0"/>
          </a:p>
        </p:txBody>
      </p:sp>
      <p:pic>
        <p:nvPicPr>
          <p:cNvPr id="6" name="Picture Placeholder 5" descr="C:\Users\MGL\Documents\55937424_326568194564473_2534836294475841536_o.jpg"/>
          <p:cNvPicPr>
            <a:picLocks noGrp="1"/>
          </p:cNvPicPr>
          <p:nvPr>
            <p:ph type="pic" sz="quarter" idx="12"/>
          </p:nvPr>
        </p:nvPicPr>
        <p:blipFill rotWithShape="1">
          <a:blip r:embed="rId2" cstate="print">
            <a:extLst>
              <a:ext uri="{28A0092B-C50C-407E-A947-70E740481C1C}">
                <a14:useLocalDpi xmlns:a14="http://schemas.microsoft.com/office/drawing/2010/main" val="0"/>
              </a:ext>
            </a:extLst>
          </a:blip>
          <a:srcRect l="14546" r="14546"/>
          <a:stretch/>
        </p:blipFill>
        <p:spPr bwMode="auto">
          <a:xfrm rot="225446">
            <a:off x="6847877" y="808487"/>
            <a:ext cx="4738670" cy="48203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1955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15685" y="3412068"/>
            <a:ext cx="4483982" cy="2198338"/>
          </a:xfrm>
        </p:spPr>
        <p:txBody>
          <a:bodyPr/>
          <a:lstStyle/>
          <a:p>
            <a:r>
              <a:rPr lang="mn-MN" sz="1800" dirty="0"/>
              <a:t>Мөн зам тээврийн осл гэмтлээс урьдчилан сэргийлэх сэрэмжлүүлэг “Авто ослоор алаг үрсээ алдсаар байх уу” аянд сумын ЭМТөв, ХААН банкны  хамт олон нэгдлээ.</a:t>
            </a:r>
            <a:endParaRPr lang="en-US" sz="1800" dirty="0"/>
          </a:p>
          <a:p>
            <a:endParaRPr lang="en-US" dirty="0"/>
          </a:p>
        </p:txBody>
      </p:sp>
      <p:sp>
        <p:nvSpPr>
          <p:cNvPr id="4" name="Slide Number Placeholder 3"/>
          <p:cNvSpPr>
            <a:spLocks noGrp="1"/>
          </p:cNvSpPr>
          <p:nvPr>
            <p:ph type="sldNum" sz="quarter" idx="14"/>
          </p:nvPr>
        </p:nvSpPr>
        <p:spPr/>
        <p:txBody>
          <a:bodyPr/>
          <a:lstStyle/>
          <a:p>
            <a:fld id="{058DB212-BFA2-403F-85EF-DFD3FF6D973A}" type="slidenum">
              <a:rPr lang="en-US" noProof="0" smtClean="0"/>
              <a:pPr/>
              <a:t>8</a:t>
            </a:fld>
            <a:endParaRPr lang="en-US" noProof="0"/>
          </a:p>
        </p:txBody>
      </p:sp>
      <p:sp>
        <p:nvSpPr>
          <p:cNvPr id="5" name="Title 4"/>
          <p:cNvSpPr>
            <a:spLocks noGrp="1"/>
          </p:cNvSpPr>
          <p:nvPr>
            <p:ph type="ctrTitle"/>
          </p:nvPr>
        </p:nvSpPr>
        <p:spPr>
          <a:xfrm>
            <a:off x="827483" y="1007534"/>
            <a:ext cx="5198117" cy="2404533"/>
          </a:xfrm>
        </p:spPr>
        <p:txBody>
          <a:bodyPr/>
          <a:lstStyle/>
          <a:p>
            <a:r>
              <a:rPr lang="mn-MN" sz="4800" dirty="0" smtClean="0"/>
              <a:t>Авто ослоор алаг үрсээ алдсаар байх уу</a:t>
            </a:r>
            <a:endParaRPr lang="en-US" sz="4800" dirty="0"/>
          </a:p>
        </p:txBody>
      </p:sp>
      <p:pic>
        <p:nvPicPr>
          <p:cNvPr id="6" name="Picture Placeholder 5" descr="C:\Users\MGL\Documents\56669461_2288072154800121_7125123441509793792_n.jpg"/>
          <p:cNvPicPr>
            <a:picLocks noGrp="1"/>
          </p:cNvPicPr>
          <p:nvPr>
            <p:ph type="pic" sz="quarter" idx="12"/>
          </p:nvPr>
        </p:nvPicPr>
        <p:blipFill rotWithShape="1">
          <a:blip r:embed="rId2" cstate="print">
            <a:extLst>
              <a:ext uri="{28A0092B-C50C-407E-A947-70E740481C1C}">
                <a14:useLocalDpi xmlns:a14="http://schemas.microsoft.com/office/drawing/2010/main" val="0"/>
              </a:ext>
            </a:extLst>
          </a:blip>
          <a:srcRect l="14167" r="14167"/>
          <a:stretch/>
        </p:blipFill>
        <p:spPr bwMode="auto">
          <a:xfrm rot="225446">
            <a:off x="6806853" y="844696"/>
            <a:ext cx="5298424" cy="48203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7893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0334" y="2887133"/>
            <a:ext cx="5774266" cy="2819400"/>
          </a:xfrm>
        </p:spPr>
        <p:txBody>
          <a:bodyPr/>
          <a:lstStyle/>
          <a:p>
            <a:r>
              <a:rPr lang="mn-MN" sz="2000" dirty="0"/>
              <a:t>Гэр бүлийн хүчирхийлэлтэй тэмцэх тухай хууль, Хүний эрүүл мэнд халдашгүй дархан байдлын эсрэг гэмт хэргээс урьдчилан сэргийлэх тухай, архи тамхины хор уршиг МИМИ бодисын хэрэглээний тухай, </a:t>
            </a:r>
            <a:r>
              <a:rPr lang="mn-MN" sz="2000" dirty="0" smtClean="0"/>
              <a:t>сургалтуудыг ЭМТөв, хамтарсан багтай хамтран 3 удаа хийж 146 иргэнийг хамруулав.</a:t>
            </a:r>
            <a:endParaRPr lang="en-US" sz="2000" dirty="0"/>
          </a:p>
        </p:txBody>
      </p:sp>
      <p:sp>
        <p:nvSpPr>
          <p:cNvPr id="4" name="Slide Number Placeholder 3"/>
          <p:cNvSpPr>
            <a:spLocks noGrp="1"/>
          </p:cNvSpPr>
          <p:nvPr>
            <p:ph type="sldNum" sz="quarter" idx="14"/>
          </p:nvPr>
        </p:nvSpPr>
        <p:spPr/>
        <p:txBody>
          <a:bodyPr/>
          <a:lstStyle/>
          <a:p>
            <a:fld id="{058DB212-BFA2-403F-85EF-DFD3FF6D973A}" type="slidenum">
              <a:rPr lang="en-US" noProof="0" smtClean="0"/>
              <a:pPr/>
              <a:t>9</a:t>
            </a:fld>
            <a:endParaRPr lang="en-US" noProof="0"/>
          </a:p>
        </p:txBody>
      </p:sp>
      <p:sp>
        <p:nvSpPr>
          <p:cNvPr id="5" name="Title 4"/>
          <p:cNvSpPr>
            <a:spLocks noGrp="1"/>
          </p:cNvSpPr>
          <p:nvPr>
            <p:ph type="ctrTitle"/>
          </p:nvPr>
        </p:nvSpPr>
        <p:spPr>
          <a:xfrm>
            <a:off x="827483" y="753534"/>
            <a:ext cx="5198117" cy="2192866"/>
          </a:xfrm>
        </p:spPr>
        <p:txBody>
          <a:bodyPr/>
          <a:lstStyle/>
          <a:p>
            <a:r>
              <a:rPr lang="mn-MN" dirty="0" smtClean="0"/>
              <a:t>Хууль сурталчлах</a:t>
            </a:r>
            <a:endParaRPr lang="en-US" dirty="0"/>
          </a:p>
        </p:txBody>
      </p:sp>
      <p:pic>
        <p:nvPicPr>
          <p:cNvPr id="6" name="Picture Placeholder 5" descr="C:\Users\MGL\Documents\60754049_423287454895440_3441996630784475136_n.jpg"/>
          <p:cNvPicPr>
            <a:picLocks noGrp="1"/>
          </p:cNvPicPr>
          <p:nvPr>
            <p:ph type="pic" sz="quarter" idx="12"/>
          </p:nvPr>
        </p:nvPicPr>
        <p:blipFill rotWithShape="1">
          <a:blip r:embed="rId2" cstate="print">
            <a:extLst>
              <a:ext uri="{28A0092B-C50C-407E-A947-70E740481C1C}">
                <a14:useLocalDpi xmlns:a14="http://schemas.microsoft.com/office/drawing/2010/main" val="0"/>
              </a:ext>
            </a:extLst>
          </a:blip>
          <a:srcRect l="21178" r="21178"/>
          <a:stretch/>
        </p:blipFill>
        <p:spPr bwMode="auto">
          <a:xfrm rot="225446">
            <a:off x="6610059" y="327735"/>
            <a:ext cx="5219740" cy="5588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3055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1AED34-0EA6-47AA-B839-315094397034}">
  <ds:schemaRefs>
    <ds:schemaRef ds:uri="http://schemas.microsoft.com/office/2006/documentManagement/types"/>
    <ds:schemaRef ds:uri="http://purl.org/dc/terms/"/>
    <ds:schemaRef ds:uri="71af3243-3dd4-4a8d-8c0d-dd76da1f02a5"/>
    <ds:schemaRef ds:uri="http://www.w3.org/XML/1998/namespace"/>
    <ds:schemaRef ds:uri="16c05727-aa75-4e4a-9b5f-8a80a1165891"/>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3.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High school presentation</Template>
  <TotalTime>0</TotalTime>
  <Words>629</Words>
  <Application>Microsoft Office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A_Bodoni</vt:lpstr>
      <vt:lpstr>AGBengaly Mon</vt:lpstr>
      <vt:lpstr>Arial</vt:lpstr>
      <vt:lpstr>Arial Black</vt:lpstr>
      <vt:lpstr>Calibri</vt:lpstr>
      <vt:lpstr>Courier New</vt:lpstr>
      <vt:lpstr>Times New Roman</vt:lpstr>
      <vt:lpstr>Office Theme</vt:lpstr>
      <vt:lpstr>ГЭМТ ХЭРГЭЭС УРЬДЧИЛАН СЭРГИЙЛЭХ САЛБАР ЗӨВЛӨЛ</vt:lpstr>
      <vt:lpstr>                                               ГХУССЗөвлөлийн  2018 оны ажлын тайлангаа  сумын тө вийн  иргэдэдэд МЭДЭЭЛЛИЙН   цагаар,  хөдөөгийн иргэдэд  багуудын ИНХ-аар хүргэж  нийт   291 иргэнийг хамруулж  271 иргэнээс санал асуулгын хуудсаар сана л  авхад  зөвлөлийн  ажилтай   холбоотой 3 санал   гарсныг   төлөвлөлтөндөө   тусгаж   ажиллав.</vt:lpstr>
      <vt:lpstr>Сургалт мэдээлэл</vt:lpstr>
      <vt:lpstr>                     СУРГАЛТ  </vt:lpstr>
      <vt:lpstr>                     АА-н цуглаан</vt:lpstr>
      <vt:lpstr>Гэр бүлийн хүчирхийлэлтэй тэмцэх тухай хууль</vt:lpstr>
      <vt:lpstr>НЭГ ХОРОМ аян</vt:lpstr>
      <vt:lpstr>Авто ослоор алаг үрсээ алдсаар байх уу</vt:lpstr>
      <vt:lpstr>Хууль сурталчлах</vt:lpstr>
      <vt:lpstr>Гарын авлага, сэрэмжлүүлэг</vt:lpstr>
      <vt:lpstr>Дэмжлэг үзүүлэв</vt:lpstr>
      <vt:lpstr>Хяналт шалгалт</vt:lpstr>
      <vt:lpstr>Гэмт хэргийн мэдээлэл</vt:lpstr>
      <vt:lpstr>Гэмт хэргийн мэдээлэл статистик</vt:lpstr>
      <vt:lpstr>Large image slide</vt:lpstr>
      <vt:lpstr>ГХУССЗөвлөлийн төсвийн зарцуулалт</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2020-01-29T08:40:27Z</dcterms:created>
  <dcterms:modified xsi:type="dcterms:W3CDTF">2020-03-19T10:05:15Z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